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397" r:id="rId4"/>
    <p:sldId id="258" r:id="rId5"/>
    <p:sldId id="259" r:id="rId6"/>
    <p:sldId id="418" r:id="rId7"/>
    <p:sldId id="262" r:id="rId8"/>
    <p:sldId id="413" r:id="rId9"/>
    <p:sldId id="417" r:id="rId10"/>
    <p:sldId id="420" r:id="rId11"/>
    <p:sldId id="421" r:id="rId12"/>
    <p:sldId id="424" r:id="rId13"/>
    <p:sldId id="261" r:id="rId14"/>
    <p:sldId id="415" r:id="rId15"/>
    <p:sldId id="423" r:id="rId16"/>
    <p:sldId id="426" r:id="rId17"/>
    <p:sldId id="419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865" autoAdjust="0"/>
  </p:normalViewPr>
  <p:slideViewPr>
    <p:cSldViewPr snapToGrid="0">
      <p:cViewPr varScale="1">
        <p:scale>
          <a:sx n="62" d="100"/>
          <a:sy n="62" d="100"/>
        </p:scale>
        <p:origin x="7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1D26A-DAEC-44C8-80A7-AA957AD1BEDD}" type="doc">
      <dgm:prSet loTypeId="urn:microsoft.com/office/officeart/2005/8/layout/lProcess3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871658FB-E948-47C9-95FE-E39764C79D55}">
      <dgm:prSet phldrT="[Testo]"/>
      <dgm:spPr/>
      <dgm:t>
        <a:bodyPr/>
        <a:lstStyle/>
        <a:p>
          <a:r>
            <a:rPr lang="it-IT" dirty="0"/>
            <a:t>MANUALE</a:t>
          </a:r>
        </a:p>
      </dgm:t>
    </dgm:pt>
    <dgm:pt modelId="{7C93D3F7-9834-4339-A3CD-101828E1C655}" type="parTrans" cxnId="{FE63111B-7ECF-4410-9C4C-942E548640BA}">
      <dgm:prSet/>
      <dgm:spPr/>
      <dgm:t>
        <a:bodyPr/>
        <a:lstStyle/>
        <a:p>
          <a:endParaRPr lang="it-IT"/>
        </a:p>
      </dgm:t>
    </dgm:pt>
    <dgm:pt modelId="{E8326310-3677-4DD3-81BB-F5AEB95607F7}" type="sibTrans" cxnId="{FE63111B-7ECF-4410-9C4C-942E548640BA}">
      <dgm:prSet/>
      <dgm:spPr/>
      <dgm:t>
        <a:bodyPr/>
        <a:lstStyle/>
        <a:p>
          <a:endParaRPr lang="it-IT"/>
        </a:p>
      </dgm:t>
    </dgm:pt>
    <dgm:pt modelId="{0624B73D-7196-4400-829E-4668620417AF}">
      <dgm:prSet phldrT="[Testo]"/>
      <dgm:spPr/>
      <dgm:t>
        <a:bodyPr/>
        <a:lstStyle/>
        <a:p>
          <a:r>
            <a:rPr lang="it-IT" dirty="0"/>
            <a:t>PAROLE</a:t>
          </a:r>
        </a:p>
      </dgm:t>
    </dgm:pt>
    <dgm:pt modelId="{872DDB8B-5C15-4622-B2E8-7962FA6B87E3}" type="parTrans" cxnId="{9F0F67FE-78D1-45CC-84A5-B3B0E5537155}">
      <dgm:prSet/>
      <dgm:spPr/>
      <dgm:t>
        <a:bodyPr/>
        <a:lstStyle/>
        <a:p>
          <a:endParaRPr lang="it-IT"/>
        </a:p>
      </dgm:t>
    </dgm:pt>
    <dgm:pt modelId="{69374594-3E9E-4C58-8534-80EB420A8534}" type="sibTrans" cxnId="{9F0F67FE-78D1-45CC-84A5-B3B0E5537155}">
      <dgm:prSet/>
      <dgm:spPr/>
      <dgm:t>
        <a:bodyPr/>
        <a:lstStyle/>
        <a:p>
          <a:endParaRPr lang="it-IT"/>
        </a:p>
      </dgm:t>
    </dgm:pt>
    <dgm:pt modelId="{AE9DB493-CAA7-4565-B278-266F848B2F3A}">
      <dgm:prSet phldrT="[Testo]"/>
      <dgm:spPr/>
      <dgm:t>
        <a:bodyPr/>
        <a:lstStyle/>
        <a:p>
          <a:r>
            <a:rPr lang="it-IT" dirty="0"/>
            <a:t>FRASI</a:t>
          </a:r>
        </a:p>
      </dgm:t>
    </dgm:pt>
    <dgm:pt modelId="{7ABFA98B-CB4A-495B-BF2A-14404FFA8B36}" type="parTrans" cxnId="{C19E2ACA-6282-4F71-AE49-775135CAA9C7}">
      <dgm:prSet/>
      <dgm:spPr/>
      <dgm:t>
        <a:bodyPr/>
        <a:lstStyle/>
        <a:p>
          <a:endParaRPr lang="it-IT"/>
        </a:p>
      </dgm:t>
    </dgm:pt>
    <dgm:pt modelId="{AFEFBFED-7627-4F1A-A84B-5D95923560A4}" type="sibTrans" cxnId="{C19E2ACA-6282-4F71-AE49-775135CAA9C7}">
      <dgm:prSet/>
      <dgm:spPr/>
      <dgm:t>
        <a:bodyPr/>
        <a:lstStyle/>
        <a:p>
          <a:endParaRPr lang="it-IT"/>
        </a:p>
      </dgm:t>
    </dgm:pt>
    <dgm:pt modelId="{7D5AEA9C-4DFA-4A5E-9315-740489485511}">
      <dgm:prSet phldrT="[Testo]"/>
      <dgm:spPr/>
      <dgm:t>
        <a:bodyPr/>
        <a:lstStyle/>
        <a:p>
          <a:r>
            <a:rPr lang="it-IT" dirty="0"/>
            <a:t>DNA</a:t>
          </a:r>
        </a:p>
      </dgm:t>
    </dgm:pt>
    <dgm:pt modelId="{EC79F8C7-8396-4FF1-8F6C-C26E0FC631A9}" type="parTrans" cxnId="{8676CFB7-B067-40DC-BDB9-71360F1587B8}">
      <dgm:prSet/>
      <dgm:spPr/>
      <dgm:t>
        <a:bodyPr/>
        <a:lstStyle/>
        <a:p>
          <a:endParaRPr lang="it-IT"/>
        </a:p>
      </dgm:t>
    </dgm:pt>
    <dgm:pt modelId="{72F28B98-B945-4C15-BA2D-BC80491CFBA3}" type="sibTrans" cxnId="{8676CFB7-B067-40DC-BDB9-71360F1587B8}">
      <dgm:prSet/>
      <dgm:spPr/>
      <dgm:t>
        <a:bodyPr/>
        <a:lstStyle/>
        <a:p>
          <a:endParaRPr lang="it-IT"/>
        </a:p>
      </dgm:t>
    </dgm:pt>
    <dgm:pt modelId="{1E90EB95-F029-461E-897D-D087E8954BBE}">
      <dgm:prSet phldrT="[Testo]"/>
      <dgm:spPr/>
      <dgm:t>
        <a:bodyPr/>
        <a:lstStyle/>
        <a:p>
          <a:r>
            <a:rPr lang="it-IT" dirty="0"/>
            <a:t>ESONI</a:t>
          </a:r>
        </a:p>
      </dgm:t>
    </dgm:pt>
    <dgm:pt modelId="{82E11BDF-77E0-4EBC-9322-8DDCCE40785A}" type="parTrans" cxnId="{C9270D4B-D6E3-4F13-B267-BBF095A9214E}">
      <dgm:prSet/>
      <dgm:spPr/>
      <dgm:t>
        <a:bodyPr/>
        <a:lstStyle/>
        <a:p>
          <a:endParaRPr lang="it-IT"/>
        </a:p>
      </dgm:t>
    </dgm:pt>
    <dgm:pt modelId="{DE58621C-30B7-4483-B53C-7F3C5D0960AD}" type="sibTrans" cxnId="{C9270D4B-D6E3-4F13-B267-BBF095A9214E}">
      <dgm:prSet/>
      <dgm:spPr/>
      <dgm:t>
        <a:bodyPr/>
        <a:lstStyle/>
        <a:p>
          <a:endParaRPr lang="it-IT"/>
        </a:p>
      </dgm:t>
    </dgm:pt>
    <dgm:pt modelId="{0DB347EF-FBB6-4B4D-908E-BCDF2D79E894}">
      <dgm:prSet phldrT="[Testo]"/>
      <dgm:spPr/>
      <dgm:t>
        <a:bodyPr/>
        <a:lstStyle/>
        <a:p>
          <a:r>
            <a:rPr lang="it-IT" dirty="0"/>
            <a:t>PARAGRAFI</a:t>
          </a:r>
        </a:p>
      </dgm:t>
    </dgm:pt>
    <dgm:pt modelId="{CC5B2E9A-3CA0-4735-AFFF-09D880857590}" type="parTrans" cxnId="{58492541-8910-461A-837D-69D2A7011883}">
      <dgm:prSet/>
      <dgm:spPr/>
      <dgm:t>
        <a:bodyPr/>
        <a:lstStyle/>
        <a:p>
          <a:endParaRPr lang="it-IT"/>
        </a:p>
      </dgm:t>
    </dgm:pt>
    <dgm:pt modelId="{7C494A96-AF05-4E6E-80EB-F5E8F7EC52AB}" type="sibTrans" cxnId="{58492541-8910-461A-837D-69D2A7011883}">
      <dgm:prSet/>
      <dgm:spPr/>
      <dgm:t>
        <a:bodyPr/>
        <a:lstStyle/>
        <a:p>
          <a:endParaRPr lang="it-IT"/>
        </a:p>
      </dgm:t>
    </dgm:pt>
    <dgm:pt modelId="{0A35482A-E827-493A-9764-A37613D689FE}">
      <dgm:prSet phldrT="[Testo]"/>
      <dgm:spPr/>
      <dgm:t>
        <a:bodyPr/>
        <a:lstStyle/>
        <a:p>
          <a:r>
            <a:rPr lang="it-IT" dirty="0"/>
            <a:t>CAPITOLI …</a:t>
          </a:r>
        </a:p>
      </dgm:t>
    </dgm:pt>
    <dgm:pt modelId="{EACACE35-AD07-46AA-B5DF-8EF987D1AFFC}" type="parTrans" cxnId="{A2AD5884-9FC7-4B17-A6E0-14FD6E88F6ED}">
      <dgm:prSet/>
      <dgm:spPr/>
      <dgm:t>
        <a:bodyPr/>
        <a:lstStyle/>
        <a:p>
          <a:endParaRPr lang="it-IT"/>
        </a:p>
      </dgm:t>
    </dgm:pt>
    <dgm:pt modelId="{3A5A54A0-0154-44BB-A5DC-24C4C2334AFC}" type="sibTrans" cxnId="{A2AD5884-9FC7-4B17-A6E0-14FD6E88F6ED}">
      <dgm:prSet/>
      <dgm:spPr/>
      <dgm:t>
        <a:bodyPr/>
        <a:lstStyle/>
        <a:p>
          <a:endParaRPr lang="it-IT"/>
        </a:p>
      </dgm:t>
    </dgm:pt>
    <dgm:pt modelId="{A57DE6E1-C3C7-40A9-80DC-67AC9733F6C7}">
      <dgm:prSet phldrT="[Testo]"/>
      <dgm:spPr/>
      <dgm:t>
        <a:bodyPr/>
        <a:lstStyle/>
        <a:p>
          <a:r>
            <a:rPr lang="it-IT" dirty="0"/>
            <a:t>DOMINI</a:t>
          </a:r>
        </a:p>
      </dgm:t>
    </dgm:pt>
    <dgm:pt modelId="{F2444BE9-47EF-4C6C-840A-1A38AE9A7160}" type="parTrans" cxnId="{86049AF5-1BE8-44EE-A6A2-FEDA24DBA5B6}">
      <dgm:prSet/>
      <dgm:spPr/>
      <dgm:t>
        <a:bodyPr/>
        <a:lstStyle/>
        <a:p>
          <a:endParaRPr lang="it-IT"/>
        </a:p>
      </dgm:t>
    </dgm:pt>
    <dgm:pt modelId="{870156A3-086B-449B-8ADA-BC74DC3446DB}" type="sibTrans" cxnId="{86049AF5-1BE8-44EE-A6A2-FEDA24DBA5B6}">
      <dgm:prSet/>
      <dgm:spPr/>
      <dgm:t>
        <a:bodyPr/>
        <a:lstStyle/>
        <a:p>
          <a:endParaRPr lang="it-IT"/>
        </a:p>
      </dgm:t>
    </dgm:pt>
    <dgm:pt modelId="{AB750B8F-B48A-487B-99A7-59A25874772A}">
      <dgm:prSet phldrT="[Testo]"/>
      <dgm:spPr/>
      <dgm:t>
        <a:bodyPr/>
        <a:lstStyle/>
        <a:p>
          <a:r>
            <a:rPr lang="it-IT" dirty="0"/>
            <a:t>GENI …</a:t>
          </a:r>
        </a:p>
      </dgm:t>
    </dgm:pt>
    <dgm:pt modelId="{1B91972E-EFB5-4B81-B857-995DF21BFE25}" type="parTrans" cxnId="{22DFE678-4939-4B04-BA4A-705E7455F13B}">
      <dgm:prSet/>
      <dgm:spPr/>
      <dgm:t>
        <a:bodyPr/>
        <a:lstStyle/>
        <a:p>
          <a:endParaRPr lang="it-IT"/>
        </a:p>
      </dgm:t>
    </dgm:pt>
    <dgm:pt modelId="{45B2B4AF-DDBD-4395-BF47-5C0880739F51}" type="sibTrans" cxnId="{22DFE678-4939-4B04-BA4A-705E7455F13B}">
      <dgm:prSet/>
      <dgm:spPr/>
      <dgm:t>
        <a:bodyPr/>
        <a:lstStyle/>
        <a:p>
          <a:endParaRPr lang="it-IT"/>
        </a:p>
      </dgm:t>
    </dgm:pt>
    <dgm:pt modelId="{7CE0527C-1DF6-4D20-B5D0-E8C8183829A8}">
      <dgm:prSet phldrT="[Testo]"/>
      <dgm:spPr/>
      <dgm:t>
        <a:bodyPr/>
        <a:lstStyle/>
        <a:p>
          <a:r>
            <a:rPr lang="it-IT" dirty="0"/>
            <a:t>ALFABETO</a:t>
          </a:r>
        </a:p>
      </dgm:t>
    </dgm:pt>
    <dgm:pt modelId="{7369CF0F-9F11-4E62-AABF-8173F08F4A86}" type="parTrans" cxnId="{93B9F793-74DB-450D-8D10-EEC5D04F1860}">
      <dgm:prSet/>
      <dgm:spPr/>
      <dgm:t>
        <a:bodyPr/>
        <a:lstStyle/>
        <a:p>
          <a:endParaRPr lang="it-IT"/>
        </a:p>
      </dgm:t>
    </dgm:pt>
    <dgm:pt modelId="{D8FF2F9E-4125-4C9B-B4A7-682211A8A52B}" type="sibTrans" cxnId="{93B9F793-74DB-450D-8D10-EEC5D04F1860}">
      <dgm:prSet/>
      <dgm:spPr/>
      <dgm:t>
        <a:bodyPr/>
        <a:lstStyle/>
        <a:p>
          <a:endParaRPr lang="it-IT"/>
        </a:p>
      </dgm:t>
    </dgm:pt>
    <dgm:pt modelId="{F633B041-BEDB-4491-A66E-964878B4C683}">
      <dgm:prSet phldrT="[Testo]"/>
      <dgm:spPr/>
      <dgm:t>
        <a:bodyPr/>
        <a:lstStyle/>
        <a:p>
          <a:r>
            <a:rPr lang="it-IT" dirty="0"/>
            <a:t>BASI AZOTATE</a:t>
          </a:r>
        </a:p>
      </dgm:t>
    </dgm:pt>
    <dgm:pt modelId="{95925A7A-B910-405E-B2B5-BD4A9A240EA0}" type="parTrans" cxnId="{CD696510-293F-43E2-8B42-FC6853003FCD}">
      <dgm:prSet/>
      <dgm:spPr/>
      <dgm:t>
        <a:bodyPr/>
        <a:lstStyle/>
        <a:p>
          <a:endParaRPr lang="it-IT"/>
        </a:p>
      </dgm:t>
    </dgm:pt>
    <dgm:pt modelId="{DB67BE55-001A-47ED-AEDE-82D857A0CA46}" type="sibTrans" cxnId="{CD696510-293F-43E2-8B42-FC6853003FCD}">
      <dgm:prSet/>
      <dgm:spPr/>
      <dgm:t>
        <a:bodyPr/>
        <a:lstStyle/>
        <a:p>
          <a:endParaRPr lang="it-IT"/>
        </a:p>
      </dgm:t>
    </dgm:pt>
    <dgm:pt modelId="{99B9D418-D4F1-495D-BB81-80AAE69076F4}">
      <dgm:prSet phldrT="[Testo]"/>
      <dgm:spPr/>
      <dgm:t>
        <a:bodyPr/>
        <a:lstStyle/>
        <a:p>
          <a:r>
            <a:rPr lang="it-IT" dirty="0"/>
            <a:t>AMINOACIDI</a:t>
          </a:r>
        </a:p>
      </dgm:t>
    </dgm:pt>
    <dgm:pt modelId="{5B155C91-93C9-4BEC-8B83-D997A3F2B853}" type="parTrans" cxnId="{211E532A-B42C-4B7E-9F8B-222EC76B308E}">
      <dgm:prSet/>
      <dgm:spPr/>
      <dgm:t>
        <a:bodyPr/>
        <a:lstStyle/>
        <a:p>
          <a:endParaRPr lang="it-IT"/>
        </a:p>
      </dgm:t>
    </dgm:pt>
    <dgm:pt modelId="{24FC3877-5785-4DEC-9E63-2273FA779195}" type="sibTrans" cxnId="{211E532A-B42C-4B7E-9F8B-222EC76B308E}">
      <dgm:prSet/>
      <dgm:spPr/>
      <dgm:t>
        <a:bodyPr/>
        <a:lstStyle/>
        <a:p>
          <a:endParaRPr lang="it-IT"/>
        </a:p>
      </dgm:t>
    </dgm:pt>
    <dgm:pt modelId="{B5ACDABF-51AD-4148-A57F-75D734B6D373}" type="pres">
      <dgm:prSet presAssocID="{91E1D26A-DAEC-44C8-80A7-AA957AD1BED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3BF3A07-B154-42C8-9032-73C1304E84AD}" type="pres">
      <dgm:prSet presAssocID="{871658FB-E948-47C9-95FE-E39764C79D55}" presName="horFlow" presStyleCnt="0"/>
      <dgm:spPr/>
    </dgm:pt>
    <dgm:pt modelId="{ADB168E2-1DBD-4CEA-B1F4-FC15A878CFAA}" type="pres">
      <dgm:prSet presAssocID="{871658FB-E948-47C9-95FE-E39764C79D55}" presName="bigChev" presStyleLbl="node1" presStyleIdx="0" presStyleCnt="2"/>
      <dgm:spPr/>
    </dgm:pt>
    <dgm:pt modelId="{90BBC48A-E142-45A6-B4C1-9F66F94AD94A}" type="pres">
      <dgm:prSet presAssocID="{7369CF0F-9F11-4E62-AABF-8173F08F4A86}" presName="parTrans" presStyleCnt="0"/>
      <dgm:spPr/>
    </dgm:pt>
    <dgm:pt modelId="{6BCCF7FC-6C2B-487F-8B25-12585F28DB7C}" type="pres">
      <dgm:prSet presAssocID="{7CE0527C-1DF6-4D20-B5D0-E8C8183829A8}" presName="node" presStyleLbl="alignAccFollowNode1" presStyleIdx="0" presStyleCnt="10">
        <dgm:presLayoutVars>
          <dgm:bulletEnabled val="1"/>
        </dgm:presLayoutVars>
      </dgm:prSet>
      <dgm:spPr/>
    </dgm:pt>
    <dgm:pt modelId="{18D7446E-D3B9-4666-881B-E7271F5532BE}" type="pres">
      <dgm:prSet presAssocID="{D8FF2F9E-4125-4C9B-B4A7-682211A8A52B}" presName="sibTrans" presStyleCnt="0"/>
      <dgm:spPr/>
    </dgm:pt>
    <dgm:pt modelId="{4FF6AAE0-5D91-489B-9AC4-B1F736D2D3A5}" type="pres">
      <dgm:prSet presAssocID="{0624B73D-7196-4400-829E-4668620417AF}" presName="node" presStyleLbl="alignAccFollowNode1" presStyleIdx="1" presStyleCnt="10">
        <dgm:presLayoutVars>
          <dgm:bulletEnabled val="1"/>
        </dgm:presLayoutVars>
      </dgm:prSet>
      <dgm:spPr/>
    </dgm:pt>
    <dgm:pt modelId="{D1BD98D2-5EC1-4477-A351-37B7EC548790}" type="pres">
      <dgm:prSet presAssocID="{69374594-3E9E-4C58-8534-80EB420A8534}" presName="sibTrans" presStyleCnt="0"/>
      <dgm:spPr/>
    </dgm:pt>
    <dgm:pt modelId="{E4C21F44-C364-4F40-AF1F-9F0195F6F0FB}" type="pres">
      <dgm:prSet presAssocID="{AE9DB493-CAA7-4565-B278-266F848B2F3A}" presName="node" presStyleLbl="alignAccFollowNode1" presStyleIdx="2" presStyleCnt="10">
        <dgm:presLayoutVars>
          <dgm:bulletEnabled val="1"/>
        </dgm:presLayoutVars>
      </dgm:prSet>
      <dgm:spPr/>
    </dgm:pt>
    <dgm:pt modelId="{904EC170-4E7E-4A98-9ABF-8F944FE2F78C}" type="pres">
      <dgm:prSet presAssocID="{AFEFBFED-7627-4F1A-A84B-5D95923560A4}" presName="sibTrans" presStyleCnt="0"/>
      <dgm:spPr/>
    </dgm:pt>
    <dgm:pt modelId="{3D91B094-92A8-4F85-B33C-9DF8471C8DE9}" type="pres">
      <dgm:prSet presAssocID="{0DB347EF-FBB6-4B4D-908E-BCDF2D79E894}" presName="node" presStyleLbl="alignAccFollowNode1" presStyleIdx="3" presStyleCnt="10">
        <dgm:presLayoutVars>
          <dgm:bulletEnabled val="1"/>
        </dgm:presLayoutVars>
      </dgm:prSet>
      <dgm:spPr/>
    </dgm:pt>
    <dgm:pt modelId="{7D12621F-F51B-40F9-89D2-FB16654316DF}" type="pres">
      <dgm:prSet presAssocID="{7C494A96-AF05-4E6E-80EB-F5E8F7EC52AB}" presName="sibTrans" presStyleCnt="0"/>
      <dgm:spPr/>
    </dgm:pt>
    <dgm:pt modelId="{FB45321D-B7EC-4355-96B5-71AD0C2C7F6A}" type="pres">
      <dgm:prSet presAssocID="{0A35482A-E827-493A-9764-A37613D689FE}" presName="node" presStyleLbl="alignAccFollowNode1" presStyleIdx="4" presStyleCnt="10">
        <dgm:presLayoutVars>
          <dgm:bulletEnabled val="1"/>
        </dgm:presLayoutVars>
      </dgm:prSet>
      <dgm:spPr/>
    </dgm:pt>
    <dgm:pt modelId="{FB02BAEB-6830-40A0-9E04-ACF6245E1306}" type="pres">
      <dgm:prSet presAssocID="{871658FB-E948-47C9-95FE-E39764C79D55}" presName="vSp" presStyleCnt="0"/>
      <dgm:spPr/>
    </dgm:pt>
    <dgm:pt modelId="{7D421FEA-321A-4774-9F76-D6432D5DFE3C}" type="pres">
      <dgm:prSet presAssocID="{7D5AEA9C-4DFA-4A5E-9315-740489485511}" presName="horFlow" presStyleCnt="0"/>
      <dgm:spPr/>
    </dgm:pt>
    <dgm:pt modelId="{D949E2A3-8F87-45E0-BD86-B03874BA0DBB}" type="pres">
      <dgm:prSet presAssocID="{7D5AEA9C-4DFA-4A5E-9315-740489485511}" presName="bigChev" presStyleLbl="node1" presStyleIdx="1" presStyleCnt="2"/>
      <dgm:spPr/>
    </dgm:pt>
    <dgm:pt modelId="{9EACFBF2-397C-47BB-BA5B-BE6B9238272B}" type="pres">
      <dgm:prSet presAssocID="{95925A7A-B910-405E-B2B5-BD4A9A240EA0}" presName="parTrans" presStyleCnt="0"/>
      <dgm:spPr/>
    </dgm:pt>
    <dgm:pt modelId="{D79C56D0-1D7A-49FF-B795-7AFC8A5743C8}" type="pres">
      <dgm:prSet presAssocID="{F633B041-BEDB-4491-A66E-964878B4C683}" presName="node" presStyleLbl="alignAccFollowNode1" presStyleIdx="5" presStyleCnt="10">
        <dgm:presLayoutVars>
          <dgm:bulletEnabled val="1"/>
        </dgm:presLayoutVars>
      </dgm:prSet>
      <dgm:spPr/>
    </dgm:pt>
    <dgm:pt modelId="{A08FD477-4DF8-43E3-A3E5-7394C9C5EA75}" type="pres">
      <dgm:prSet presAssocID="{DB67BE55-001A-47ED-AEDE-82D857A0CA46}" presName="sibTrans" presStyleCnt="0"/>
      <dgm:spPr/>
    </dgm:pt>
    <dgm:pt modelId="{0292F46F-9B4F-4F74-82D3-C18A5794C4EC}" type="pres">
      <dgm:prSet presAssocID="{99B9D418-D4F1-495D-BB81-80AAE69076F4}" presName="node" presStyleLbl="alignAccFollowNode1" presStyleIdx="6" presStyleCnt="10">
        <dgm:presLayoutVars>
          <dgm:bulletEnabled val="1"/>
        </dgm:presLayoutVars>
      </dgm:prSet>
      <dgm:spPr/>
    </dgm:pt>
    <dgm:pt modelId="{DCF31039-330A-4BCB-B249-175E214E3652}" type="pres">
      <dgm:prSet presAssocID="{24FC3877-5785-4DEC-9E63-2273FA779195}" presName="sibTrans" presStyleCnt="0"/>
      <dgm:spPr/>
    </dgm:pt>
    <dgm:pt modelId="{31FE2E6A-107A-4886-A2AA-603E9210CD06}" type="pres">
      <dgm:prSet presAssocID="{1E90EB95-F029-461E-897D-D087E8954BBE}" presName="node" presStyleLbl="alignAccFollowNode1" presStyleIdx="7" presStyleCnt="10">
        <dgm:presLayoutVars>
          <dgm:bulletEnabled val="1"/>
        </dgm:presLayoutVars>
      </dgm:prSet>
      <dgm:spPr/>
    </dgm:pt>
    <dgm:pt modelId="{A8235676-2970-4594-BD2E-4C8968813A69}" type="pres">
      <dgm:prSet presAssocID="{DE58621C-30B7-4483-B53C-7F3C5D0960AD}" presName="sibTrans" presStyleCnt="0"/>
      <dgm:spPr/>
    </dgm:pt>
    <dgm:pt modelId="{AC7C504D-ACC5-4ED0-A479-E6EFB171E421}" type="pres">
      <dgm:prSet presAssocID="{A57DE6E1-C3C7-40A9-80DC-67AC9733F6C7}" presName="node" presStyleLbl="alignAccFollowNode1" presStyleIdx="8" presStyleCnt="10">
        <dgm:presLayoutVars>
          <dgm:bulletEnabled val="1"/>
        </dgm:presLayoutVars>
      </dgm:prSet>
      <dgm:spPr/>
    </dgm:pt>
    <dgm:pt modelId="{44EE423A-51F4-456F-A9A8-93BFEB4B3A9D}" type="pres">
      <dgm:prSet presAssocID="{870156A3-086B-449B-8ADA-BC74DC3446DB}" presName="sibTrans" presStyleCnt="0"/>
      <dgm:spPr/>
    </dgm:pt>
    <dgm:pt modelId="{D5955277-C15E-49B6-AA77-43DBB01DBED0}" type="pres">
      <dgm:prSet presAssocID="{AB750B8F-B48A-487B-99A7-59A25874772A}" presName="node" presStyleLbl="alignAccFollowNode1" presStyleIdx="9" presStyleCnt="10">
        <dgm:presLayoutVars>
          <dgm:bulletEnabled val="1"/>
        </dgm:presLayoutVars>
      </dgm:prSet>
      <dgm:spPr/>
    </dgm:pt>
  </dgm:ptLst>
  <dgm:cxnLst>
    <dgm:cxn modelId="{CD696510-293F-43E2-8B42-FC6853003FCD}" srcId="{7D5AEA9C-4DFA-4A5E-9315-740489485511}" destId="{F633B041-BEDB-4491-A66E-964878B4C683}" srcOrd="0" destOrd="0" parTransId="{95925A7A-B910-405E-B2B5-BD4A9A240EA0}" sibTransId="{DB67BE55-001A-47ED-AEDE-82D857A0CA46}"/>
    <dgm:cxn modelId="{907E1719-B2B9-4647-A9D9-B2ABA0A8BA88}" type="presOf" srcId="{871658FB-E948-47C9-95FE-E39764C79D55}" destId="{ADB168E2-1DBD-4CEA-B1F4-FC15A878CFAA}" srcOrd="0" destOrd="0" presId="urn:microsoft.com/office/officeart/2005/8/layout/lProcess3"/>
    <dgm:cxn modelId="{FE63111B-7ECF-4410-9C4C-942E548640BA}" srcId="{91E1D26A-DAEC-44C8-80A7-AA957AD1BEDD}" destId="{871658FB-E948-47C9-95FE-E39764C79D55}" srcOrd="0" destOrd="0" parTransId="{7C93D3F7-9834-4339-A3CD-101828E1C655}" sibTransId="{E8326310-3677-4DD3-81BB-F5AEB95607F7}"/>
    <dgm:cxn modelId="{DD2BAA28-30E7-4BDD-86AC-9E486E770797}" type="presOf" srcId="{0DB347EF-FBB6-4B4D-908E-BCDF2D79E894}" destId="{3D91B094-92A8-4F85-B33C-9DF8471C8DE9}" srcOrd="0" destOrd="0" presId="urn:microsoft.com/office/officeart/2005/8/layout/lProcess3"/>
    <dgm:cxn modelId="{211E532A-B42C-4B7E-9F8B-222EC76B308E}" srcId="{7D5AEA9C-4DFA-4A5E-9315-740489485511}" destId="{99B9D418-D4F1-495D-BB81-80AAE69076F4}" srcOrd="1" destOrd="0" parTransId="{5B155C91-93C9-4BEC-8B83-D997A3F2B853}" sibTransId="{24FC3877-5785-4DEC-9E63-2273FA779195}"/>
    <dgm:cxn modelId="{DBC83439-9B80-4648-B6B4-BBF52685B013}" type="presOf" srcId="{F633B041-BEDB-4491-A66E-964878B4C683}" destId="{D79C56D0-1D7A-49FF-B795-7AFC8A5743C8}" srcOrd="0" destOrd="0" presId="urn:microsoft.com/office/officeart/2005/8/layout/lProcess3"/>
    <dgm:cxn modelId="{9DBB783E-1536-48A0-91E2-14A7C964DE04}" type="presOf" srcId="{99B9D418-D4F1-495D-BB81-80AAE69076F4}" destId="{0292F46F-9B4F-4F74-82D3-C18A5794C4EC}" srcOrd="0" destOrd="0" presId="urn:microsoft.com/office/officeart/2005/8/layout/lProcess3"/>
    <dgm:cxn modelId="{58492541-8910-461A-837D-69D2A7011883}" srcId="{871658FB-E948-47C9-95FE-E39764C79D55}" destId="{0DB347EF-FBB6-4B4D-908E-BCDF2D79E894}" srcOrd="3" destOrd="0" parTransId="{CC5B2E9A-3CA0-4735-AFFF-09D880857590}" sibTransId="{7C494A96-AF05-4E6E-80EB-F5E8F7EC52AB}"/>
    <dgm:cxn modelId="{34EE2568-0C7C-4404-8CEF-DC0ED16BAE8A}" type="presOf" srcId="{91E1D26A-DAEC-44C8-80A7-AA957AD1BEDD}" destId="{B5ACDABF-51AD-4148-A57F-75D734B6D373}" srcOrd="0" destOrd="0" presId="urn:microsoft.com/office/officeart/2005/8/layout/lProcess3"/>
    <dgm:cxn modelId="{C9270D4B-D6E3-4F13-B267-BBF095A9214E}" srcId="{7D5AEA9C-4DFA-4A5E-9315-740489485511}" destId="{1E90EB95-F029-461E-897D-D087E8954BBE}" srcOrd="2" destOrd="0" parTransId="{82E11BDF-77E0-4EBC-9322-8DDCCE40785A}" sibTransId="{DE58621C-30B7-4483-B53C-7F3C5D0960AD}"/>
    <dgm:cxn modelId="{2D22E44F-1C99-4D96-BE41-A54B0C41A278}" type="presOf" srcId="{1E90EB95-F029-461E-897D-D087E8954BBE}" destId="{31FE2E6A-107A-4886-A2AA-603E9210CD06}" srcOrd="0" destOrd="0" presId="urn:microsoft.com/office/officeart/2005/8/layout/lProcess3"/>
    <dgm:cxn modelId="{007FFA71-CD0D-476C-BA94-5BAEE0294D56}" type="presOf" srcId="{0A35482A-E827-493A-9764-A37613D689FE}" destId="{FB45321D-B7EC-4355-96B5-71AD0C2C7F6A}" srcOrd="0" destOrd="0" presId="urn:microsoft.com/office/officeart/2005/8/layout/lProcess3"/>
    <dgm:cxn modelId="{22DFE678-4939-4B04-BA4A-705E7455F13B}" srcId="{7D5AEA9C-4DFA-4A5E-9315-740489485511}" destId="{AB750B8F-B48A-487B-99A7-59A25874772A}" srcOrd="4" destOrd="0" parTransId="{1B91972E-EFB5-4B81-B857-995DF21BFE25}" sibTransId="{45B2B4AF-DDBD-4395-BF47-5C0880739F51}"/>
    <dgm:cxn modelId="{BD826A7B-FDAA-4CBA-A4CD-8D79A3D0CA05}" type="presOf" srcId="{7D5AEA9C-4DFA-4A5E-9315-740489485511}" destId="{D949E2A3-8F87-45E0-BD86-B03874BA0DBB}" srcOrd="0" destOrd="0" presId="urn:microsoft.com/office/officeart/2005/8/layout/lProcess3"/>
    <dgm:cxn modelId="{57C3FE7F-5999-470F-99D6-29BDBAFFA08C}" type="presOf" srcId="{A57DE6E1-C3C7-40A9-80DC-67AC9733F6C7}" destId="{AC7C504D-ACC5-4ED0-A479-E6EFB171E421}" srcOrd="0" destOrd="0" presId="urn:microsoft.com/office/officeart/2005/8/layout/lProcess3"/>
    <dgm:cxn modelId="{A2AD5884-9FC7-4B17-A6E0-14FD6E88F6ED}" srcId="{871658FB-E948-47C9-95FE-E39764C79D55}" destId="{0A35482A-E827-493A-9764-A37613D689FE}" srcOrd="4" destOrd="0" parTransId="{EACACE35-AD07-46AA-B5DF-8EF987D1AFFC}" sibTransId="{3A5A54A0-0154-44BB-A5DC-24C4C2334AFC}"/>
    <dgm:cxn modelId="{3540B88F-954F-48D3-A6E4-7446AC9F38F3}" type="presOf" srcId="{0624B73D-7196-4400-829E-4668620417AF}" destId="{4FF6AAE0-5D91-489B-9AC4-B1F736D2D3A5}" srcOrd="0" destOrd="0" presId="urn:microsoft.com/office/officeart/2005/8/layout/lProcess3"/>
    <dgm:cxn modelId="{93B9F793-74DB-450D-8D10-EEC5D04F1860}" srcId="{871658FB-E948-47C9-95FE-E39764C79D55}" destId="{7CE0527C-1DF6-4D20-B5D0-E8C8183829A8}" srcOrd="0" destOrd="0" parTransId="{7369CF0F-9F11-4E62-AABF-8173F08F4A86}" sibTransId="{D8FF2F9E-4125-4C9B-B4A7-682211A8A52B}"/>
    <dgm:cxn modelId="{B944A098-61C3-4E63-80BA-3600E4A0D105}" type="presOf" srcId="{7CE0527C-1DF6-4D20-B5D0-E8C8183829A8}" destId="{6BCCF7FC-6C2B-487F-8B25-12585F28DB7C}" srcOrd="0" destOrd="0" presId="urn:microsoft.com/office/officeart/2005/8/layout/lProcess3"/>
    <dgm:cxn modelId="{8676CFB7-B067-40DC-BDB9-71360F1587B8}" srcId="{91E1D26A-DAEC-44C8-80A7-AA957AD1BEDD}" destId="{7D5AEA9C-4DFA-4A5E-9315-740489485511}" srcOrd="1" destOrd="0" parTransId="{EC79F8C7-8396-4FF1-8F6C-C26E0FC631A9}" sibTransId="{72F28B98-B945-4C15-BA2D-BC80491CFBA3}"/>
    <dgm:cxn modelId="{581DA3B9-7173-4526-9BF2-081F72E41E4C}" type="presOf" srcId="{AE9DB493-CAA7-4565-B278-266F848B2F3A}" destId="{E4C21F44-C364-4F40-AF1F-9F0195F6F0FB}" srcOrd="0" destOrd="0" presId="urn:microsoft.com/office/officeart/2005/8/layout/lProcess3"/>
    <dgm:cxn modelId="{C19E2ACA-6282-4F71-AE49-775135CAA9C7}" srcId="{871658FB-E948-47C9-95FE-E39764C79D55}" destId="{AE9DB493-CAA7-4565-B278-266F848B2F3A}" srcOrd="2" destOrd="0" parTransId="{7ABFA98B-CB4A-495B-BF2A-14404FFA8B36}" sibTransId="{AFEFBFED-7627-4F1A-A84B-5D95923560A4}"/>
    <dgm:cxn modelId="{D83727DE-1E8A-4DDE-BC7D-1E67FC3FEC7E}" type="presOf" srcId="{AB750B8F-B48A-487B-99A7-59A25874772A}" destId="{D5955277-C15E-49B6-AA77-43DBB01DBED0}" srcOrd="0" destOrd="0" presId="urn:microsoft.com/office/officeart/2005/8/layout/lProcess3"/>
    <dgm:cxn modelId="{86049AF5-1BE8-44EE-A6A2-FEDA24DBA5B6}" srcId="{7D5AEA9C-4DFA-4A5E-9315-740489485511}" destId="{A57DE6E1-C3C7-40A9-80DC-67AC9733F6C7}" srcOrd="3" destOrd="0" parTransId="{F2444BE9-47EF-4C6C-840A-1A38AE9A7160}" sibTransId="{870156A3-086B-449B-8ADA-BC74DC3446DB}"/>
    <dgm:cxn modelId="{9F0F67FE-78D1-45CC-84A5-B3B0E5537155}" srcId="{871658FB-E948-47C9-95FE-E39764C79D55}" destId="{0624B73D-7196-4400-829E-4668620417AF}" srcOrd="1" destOrd="0" parTransId="{872DDB8B-5C15-4622-B2E8-7962FA6B87E3}" sibTransId="{69374594-3E9E-4C58-8534-80EB420A8534}"/>
    <dgm:cxn modelId="{5DC085D5-62C5-46A1-8D4F-E266C7063369}" type="presParOf" srcId="{B5ACDABF-51AD-4148-A57F-75D734B6D373}" destId="{33BF3A07-B154-42C8-9032-73C1304E84AD}" srcOrd="0" destOrd="0" presId="urn:microsoft.com/office/officeart/2005/8/layout/lProcess3"/>
    <dgm:cxn modelId="{B9C571E2-C0E0-4103-A824-8386FD5E8D66}" type="presParOf" srcId="{33BF3A07-B154-42C8-9032-73C1304E84AD}" destId="{ADB168E2-1DBD-4CEA-B1F4-FC15A878CFAA}" srcOrd="0" destOrd="0" presId="urn:microsoft.com/office/officeart/2005/8/layout/lProcess3"/>
    <dgm:cxn modelId="{D9C5BBB8-FD99-4C26-9295-2BDC81F3F627}" type="presParOf" srcId="{33BF3A07-B154-42C8-9032-73C1304E84AD}" destId="{90BBC48A-E142-45A6-B4C1-9F66F94AD94A}" srcOrd="1" destOrd="0" presId="urn:microsoft.com/office/officeart/2005/8/layout/lProcess3"/>
    <dgm:cxn modelId="{A68A1598-9E3A-4391-B078-409E1C67248E}" type="presParOf" srcId="{33BF3A07-B154-42C8-9032-73C1304E84AD}" destId="{6BCCF7FC-6C2B-487F-8B25-12585F28DB7C}" srcOrd="2" destOrd="0" presId="urn:microsoft.com/office/officeart/2005/8/layout/lProcess3"/>
    <dgm:cxn modelId="{1040FED2-2CE7-49DC-812C-2588E55F4FDE}" type="presParOf" srcId="{33BF3A07-B154-42C8-9032-73C1304E84AD}" destId="{18D7446E-D3B9-4666-881B-E7271F5532BE}" srcOrd="3" destOrd="0" presId="urn:microsoft.com/office/officeart/2005/8/layout/lProcess3"/>
    <dgm:cxn modelId="{832D5D0D-1F9B-40D9-99A0-101D1228B7CF}" type="presParOf" srcId="{33BF3A07-B154-42C8-9032-73C1304E84AD}" destId="{4FF6AAE0-5D91-489B-9AC4-B1F736D2D3A5}" srcOrd="4" destOrd="0" presId="urn:microsoft.com/office/officeart/2005/8/layout/lProcess3"/>
    <dgm:cxn modelId="{09FFF564-6C74-4192-886E-869739B1B4E7}" type="presParOf" srcId="{33BF3A07-B154-42C8-9032-73C1304E84AD}" destId="{D1BD98D2-5EC1-4477-A351-37B7EC548790}" srcOrd="5" destOrd="0" presId="urn:microsoft.com/office/officeart/2005/8/layout/lProcess3"/>
    <dgm:cxn modelId="{50ACE2BB-CBDD-469B-B2AB-9DB83AB7B12C}" type="presParOf" srcId="{33BF3A07-B154-42C8-9032-73C1304E84AD}" destId="{E4C21F44-C364-4F40-AF1F-9F0195F6F0FB}" srcOrd="6" destOrd="0" presId="urn:microsoft.com/office/officeart/2005/8/layout/lProcess3"/>
    <dgm:cxn modelId="{7947A0AF-33F5-43B7-BF03-B8FE0B7CD0C1}" type="presParOf" srcId="{33BF3A07-B154-42C8-9032-73C1304E84AD}" destId="{904EC170-4E7E-4A98-9ABF-8F944FE2F78C}" srcOrd="7" destOrd="0" presId="urn:microsoft.com/office/officeart/2005/8/layout/lProcess3"/>
    <dgm:cxn modelId="{9EBAA0AC-8EBF-4678-877D-BBF10FF2F515}" type="presParOf" srcId="{33BF3A07-B154-42C8-9032-73C1304E84AD}" destId="{3D91B094-92A8-4F85-B33C-9DF8471C8DE9}" srcOrd="8" destOrd="0" presId="urn:microsoft.com/office/officeart/2005/8/layout/lProcess3"/>
    <dgm:cxn modelId="{52F8B5B6-038E-4E7B-A4C8-2C4D9270CF8E}" type="presParOf" srcId="{33BF3A07-B154-42C8-9032-73C1304E84AD}" destId="{7D12621F-F51B-40F9-89D2-FB16654316DF}" srcOrd="9" destOrd="0" presId="urn:microsoft.com/office/officeart/2005/8/layout/lProcess3"/>
    <dgm:cxn modelId="{82275BBB-3CAC-4C7E-BBB8-26BE48B8702A}" type="presParOf" srcId="{33BF3A07-B154-42C8-9032-73C1304E84AD}" destId="{FB45321D-B7EC-4355-96B5-71AD0C2C7F6A}" srcOrd="10" destOrd="0" presId="urn:microsoft.com/office/officeart/2005/8/layout/lProcess3"/>
    <dgm:cxn modelId="{6E3005D7-D768-4141-B781-BB9255AD9AAD}" type="presParOf" srcId="{B5ACDABF-51AD-4148-A57F-75D734B6D373}" destId="{FB02BAEB-6830-40A0-9E04-ACF6245E1306}" srcOrd="1" destOrd="0" presId="urn:microsoft.com/office/officeart/2005/8/layout/lProcess3"/>
    <dgm:cxn modelId="{C0EEB660-DA8A-49CF-9A23-C3B38F68F54A}" type="presParOf" srcId="{B5ACDABF-51AD-4148-A57F-75D734B6D373}" destId="{7D421FEA-321A-4774-9F76-D6432D5DFE3C}" srcOrd="2" destOrd="0" presId="urn:microsoft.com/office/officeart/2005/8/layout/lProcess3"/>
    <dgm:cxn modelId="{248C1D90-034A-42DB-A279-CEBE4F983BFB}" type="presParOf" srcId="{7D421FEA-321A-4774-9F76-D6432D5DFE3C}" destId="{D949E2A3-8F87-45E0-BD86-B03874BA0DBB}" srcOrd="0" destOrd="0" presId="urn:microsoft.com/office/officeart/2005/8/layout/lProcess3"/>
    <dgm:cxn modelId="{4F146E2F-38CB-4F42-B481-D45D290531EA}" type="presParOf" srcId="{7D421FEA-321A-4774-9F76-D6432D5DFE3C}" destId="{9EACFBF2-397C-47BB-BA5B-BE6B9238272B}" srcOrd="1" destOrd="0" presId="urn:microsoft.com/office/officeart/2005/8/layout/lProcess3"/>
    <dgm:cxn modelId="{E890044A-404C-4964-844A-E05FFE17E55B}" type="presParOf" srcId="{7D421FEA-321A-4774-9F76-D6432D5DFE3C}" destId="{D79C56D0-1D7A-49FF-B795-7AFC8A5743C8}" srcOrd="2" destOrd="0" presId="urn:microsoft.com/office/officeart/2005/8/layout/lProcess3"/>
    <dgm:cxn modelId="{87DEB691-4063-4F13-8D9A-80319780A5EF}" type="presParOf" srcId="{7D421FEA-321A-4774-9F76-D6432D5DFE3C}" destId="{A08FD477-4DF8-43E3-A3E5-7394C9C5EA75}" srcOrd="3" destOrd="0" presId="urn:microsoft.com/office/officeart/2005/8/layout/lProcess3"/>
    <dgm:cxn modelId="{1B0F40EC-3267-4C9B-A80B-E351681C0BC7}" type="presParOf" srcId="{7D421FEA-321A-4774-9F76-D6432D5DFE3C}" destId="{0292F46F-9B4F-4F74-82D3-C18A5794C4EC}" srcOrd="4" destOrd="0" presId="urn:microsoft.com/office/officeart/2005/8/layout/lProcess3"/>
    <dgm:cxn modelId="{1C70C9A0-014D-4DBC-AD5A-02EF6B04D25A}" type="presParOf" srcId="{7D421FEA-321A-4774-9F76-D6432D5DFE3C}" destId="{DCF31039-330A-4BCB-B249-175E214E3652}" srcOrd="5" destOrd="0" presId="urn:microsoft.com/office/officeart/2005/8/layout/lProcess3"/>
    <dgm:cxn modelId="{9FD0CD5A-DCB6-4964-B860-4B342D564750}" type="presParOf" srcId="{7D421FEA-321A-4774-9F76-D6432D5DFE3C}" destId="{31FE2E6A-107A-4886-A2AA-603E9210CD06}" srcOrd="6" destOrd="0" presId="urn:microsoft.com/office/officeart/2005/8/layout/lProcess3"/>
    <dgm:cxn modelId="{6B375513-9BF8-45C2-BE98-76B9B2F7BCA4}" type="presParOf" srcId="{7D421FEA-321A-4774-9F76-D6432D5DFE3C}" destId="{A8235676-2970-4594-BD2E-4C8968813A69}" srcOrd="7" destOrd="0" presId="urn:microsoft.com/office/officeart/2005/8/layout/lProcess3"/>
    <dgm:cxn modelId="{857F7DB1-C1EF-40EC-BC2B-DD35D945780E}" type="presParOf" srcId="{7D421FEA-321A-4774-9F76-D6432D5DFE3C}" destId="{AC7C504D-ACC5-4ED0-A479-E6EFB171E421}" srcOrd="8" destOrd="0" presId="urn:microsoft.com/office/officeart/2005/8/layout/lProcess3"/>
    <dgm:cxn modelId="{8497C276-1F58-46D9-B240-28E4ECD6EB63}" type="presParOf" srcId="{7D421FEA-321A-4774-9F76-D6432D5DFE3C}" destId="{44EE423A-51F4-456F-A9A8-93BFEB4B3A9D}" srcOrd="9" destOrd="0" presId="urn:microsoft.com/office/officeart/2005/8/layout/lProcess3"/>
    <dgm:cxn modelId="{4BDAEE19-CDCD-4C14-9441-C07633A70E1A}" type="presParOf" srcId="{7D421FEA-321A-4774-9F76-D6432D5DFE3C}" destId="{D5955277-C15E-49B6-AA77-43DBB01DBED0}" srcOrd="1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168E2-1DBD-4CEA-B1F4-FC15A878CFAA}">
      <dsp:nvSpPr>
        <dsp:cNvPr id="0" name=""/>
        <dsp:cNvSpPr/>
      </dsp:nvSpPr>
      <dsp:spPr>
        <a:xfrm>
          <a:off x="477" y="311197"/>
          <a:ext cx="981534" cy="39261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MANUALE</a:t>
          </a:r>
        </a:p>
      </dsp:txBody>
      <dsp:txXfrm>
        <a:off x="196784" y="311197"/>
        <a:ext cx="588921" cy="392613"/>
      </dsp:txXfrm>
    </dsp:sp>
    <dsp:sp modelId="{6BCCF7FC-6C2B-487F-8B25-12585F28DB7C}">
      <dsp:nvSpPr>
        <dsp:cNvPr id="0" name=""/>
        <dsp:cNvSpPr/>
      </dsp:nvSpPr>
      <dsp:spPr>
        <a:xfrm>
          <a:off x="854412" y="344569"/>
          <a:ext cx="814673" cy="325869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ALFABETO</a:t>
          </a:r>
        </a:p>
      </dsp:txBody>
      <dsp:txXfrm>
        <a:off x="1017347" y="344569"/>
        <a:ext cx="488804" cy="325869"/>
      </dsp:txXfrm>
    </dsp:sp>
    <dsp:sp modelId="{4FF6AAE0-5D91-489B-9AC4-B1F736D2D3A5}">
      <dsp:nvSpPr>
        <dsp:cNvPr id="0" name=""/>
        <dsp:cNvSpPr/>
      </dsp:nvSpPr>
      <dsp:spPr>
        <a:xfrm>
          <a:off x="1555031" y="344569"/>
          <a:ext cx="814673" cy="325869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PAROLE</a:t>
          </a:r>
        </a:p>
      </dsp:txBody>
      <dsp:txXfrm>
        <a:off x="1717966" y="344569"/>
        <a:ext cx="488804" cy="325869"/>
      </dsp:txXfrm>
    </dsp:sp>
    <dsp:sp modelId="{E4C21F44-C364-4F40-AF1F-9F0195F6F0FB}">
      <dsp:nvSpPr>
        <dsp:cNvPr id="0" name=""/>
        <dsp:cNvSpPr/>
      </dsp:nvSpPr>
      <dsp:spPr>
        <a:xfrm>
          <a:off x="2255651" y="344569"/>
          <a:ext cx="814673" cy="325869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FRASI</a:t>
          </a:r>
        </a:p>
      </dsp:txBody>
      <dsp:txXfrm>
        <a:off x="2418586" y="344569"/>
        <a:ext cx="488804" cy="325869"/>
      </dsp:txXfrm>
    </dsp:sp>
    <dsp:sp modelId="{3D91B094-92A8-4F85-B33C-9DF8471C8DE9}">
      <dsp:nvSpPr>
        <dsp:cNvPr id="0" name=""/>
        <dsp:cNvSpPr/>
      </dsp:nvSpPr>
      <dsp:spPr>
        <a:xfrm>
          <a:off x="2956270" y="344569"/>
          <a:ext cx="814673" cy="325869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PARAGRAFI</a:t>
          </a:r>
        </a:p>
      </dsp:txBody>
      <dsp:txXfrm>
        <a:off x="3119205" y="344569"/>
        <a:ext cx="488804" cy="325869"/>
      </dsp:txXfrm>
    </dsp:sp>
    <dsp:sp modelId="{FB45321D-B7EC-4355-96B5-71AD0C2C7F6A}">
      <dsp:nvSpPr>
        <dsp:cNvPr id="0" name=""/>
        <dsp:cNvSpPr/>
      </dsp:nvSpPr>
      <dsp:spPr>
        <a:xfrm>
          <a:off x="3656889" y="344569"/>
          <a:ext cx="814673" cy="325869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CAPITOLI …</a:t>
          </a:r>
        </a:p>
      </dsp:txBody>
      <dsp:txXfrm>
        <a:off x="3819824" y="344569"/>
        <a:ext cx="488804" cy="325869"/>
      </dsp:txXfrm>
    </dsp:sp>
    <dsp:sp modelId="{D949E2A3-8F87-45E0-BD86-B03874BA0DBB}">
      <dsp:nvSpPr>
        <dsp:cNvPr id="0" name=""/>
        <dsp:cNvSpPr/>
      </dsp:nvSpPr>
      <dsp:spPr>
        <a:xfrm>
          <a:off x="477" y="758776"/>
          <a:ext cx="981534" cy="39261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DNA</a:t>
          </a:r>
        </a:p>
      </dsp:txBody>
      <dsp:txXfrm>
        <a:off x="196784" y="758776"/>
        <a:ext cx="588921" cy="392613"/>
      </dsp:txXfrm>
    </dsp:sp>
    <dsp:sp modelId="{D79C56D0-1D7A-49FF-B795-7AFC8A5743C8}">
      <dsp:nvSpPr>
        <dsp:cNvPr id="0" name=""/>
        <dsp:cNvSpPr/>
      </dsp:nvSpPr>
      <dsp:spPr>
        <a:xfrm>
          <a:off x="854412" y="792149"/>
          <a:ext cx="814673" cy="325869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BASI AZOTATE</a:t>
          </a:r>
        </a:p>
      </dsp:txBody>
      <dsp:txXfrm>
        <a:off x="1017347" y="792149"/>
        <a:ext cx="488804" cy="325869"/>
      </dsp:txXfrm>
    </dsp:sp>
    <dsp:sp modelId="{0292F46F-9B4F-4F74-82D3-C18A5794C4EC}">
      <dsp:nvSpPr>
        <dsp:cNvPr id="0" name=""/>
        <dsp:cNvSpPr/>
      </dsp:nvSpPr>
      <dsp:spPr>
        <a:xfrm>
          <a:off x="1555031" y="792149"/>
          <a:ext cx="814673" cy="325869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AMINOACIDI</a:t>
          </a:r>
        </a:p>
      </dsp:txBody>
      <dsp:txXfrm>
        <a:off x="1717966" y="792149"/>
        <a:ext cx="488804" cy="325869"/>
      </dsp:txXfrm>
    </dsp:sp>
    <dsp:sp modelId="{31FE2E6A-107A-4886-A2AA-603E9210CD06}">
      <dsp:nvSpPr>
        <dsp:cNvPr id="0" name=""/>
        <dsp:cNvSpPr/>
      </dsp:nvSpPr>
      <dsp:spPr>
        <a:xfrm>
          <a:off x="2255651" y="792149"/>
          <a:ext cx="814673" cy="325869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ESONI</a:t>
          </a:r>
        </a:p>
      </dsp:txBody>
      <dsp:txXfrm>
        <a:off x="2418586" y="792149"/>
        <a:ext cx="488804" cy="325869"/>
      </dsp:txXfrm>
    </dsp:sp>
    <dsp:sp modelId="{AC7C504D-ACC5-4ED0-A479-E6EFB171E421}">
      <dsp:nvSpPr>
        <dsp:cNvPr id="0" name=""/>
        <dsp:cNvSpPr/>
      </dsp:nvSpPr>
      <dsp:spPr>
        <a:xfrm>
          <a:off x="2956270" y="792149"/>
          <a:ext cx="814673" cy="325869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DOMINI</a:t>
          </a:r>
        </a:p>
      </dsp:txBody>
      <dsp:txXfrm>
        <a:off x="3119205" y="792149"/>
        <a:ext cx="488804" cy="325869"/>
      </dsp:txXfrm>
    </dsp:sp>
    <dsp:sp modelId="{D5955277-C15E-49B6-AA77-43DBB01DBED0}">
      <dsp:nvSpPr>
        <dsp:cNvPr id="0" name=""/>
        <dsp:cNvSpPr/>
      </dsp:nvSpPr>
      <dsp:spPr>
        <a:xfrm>
          <a:off x="3656889" y="792149"/>
          <a:ext cx="814673" cy="325869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GENI …</a:t>
          </a:r>
        </a:p>
      </dsp:txBody>
      <dsp:txXfrm>
        <a:off x="3819824" y="792149"/>
        <a:ext cx="488804" cy="325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9B74E-CB93-4DDA-88E1-7A02D63CBDA8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E9A1C-3A09-458F-BE75-91907D7E3B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193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E9A1C-3A09-458F-BE75-91907D7E3BE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95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71E541-1DF6-4FD5-A601-80992C6A2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573B1B2-9B60-46EA-9DFB-A207BC142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842652-11E9-4471-A1FA-599D87B7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D488-CEFC-40EA-8F22-02F8B4111C1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007B6F-1062-401F-B5A1-AFF532EB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29120A-519E-4F5A-8641-EB77A258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F02A9-0346-4D4F-A6C7-A421131C05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675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338A79-E844-4D23-8DE1-FB08A086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BF5CE0A-419C-4726-BAD6-052CD62C2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C4CA46-34EB-4243-AC9E-F2AA70DF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D488-CEFC-40EA-8F22-02F8B4111C1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541ED5-144C-459C-BC28-A40CA0BF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EE217D-6B2D-455E-AF2B-75F7628A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F02A9-0346-4D4F-A6C7-A421131C05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06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6706B69-4DBF-4E36-AC13-C13EEC028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BFA2EF-2568-49A5-9D60-5AA270D18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78CCD0-06D8-407F-A83C-611852F9F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D488-CEFC-40EA-8F22-02F8B4111C1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091DD5-9235-4FB2-B844-1FA1F062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E08FCA-9A54-4203-890F-516E6B4E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F02A9-0346-4D4F-A6C7-A421131C05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528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A35826-92C5-6EDF-0425-108BBD193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75FAF3-C37F-1C29-03DC-73125AB63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C1AA19-78D6-EAAE-48CE-AC15F158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D9D639-FA15-D376-803B-EE661334D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00AC7C-6925-18CE-F36E-3E0150A6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481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27D725-45B4-D8DE-9723-E7AA7D21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137F76-F383-ECBF-BCDA-77D76BDC8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59C27B-D2B9-DC76-B130-EC9984519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4B0D77-A21B-B042-431E-E2BE1E3DB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040443-FC63-EC49-424C-D8F49858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259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18088F-2DCE-1767-7734-C1425850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21DA2E-9EF7-B4CB-B976-2FEF0AFBC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426899-B26A-1D6F-A3DE-240AF966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893BE5-8C5C-45F1-D768-1F89E04B3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02C215-C3DC-0394-0B8F-6D55AC603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798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E900BF-70E7-0919-2CBA-629358FE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828C6-74C8-D26E-F57E-3BA111F4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CDA49B-B081-2E19-1A99-436E55F88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1599D0-FCA6-CBE2-2A70-1A20365CF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003E31E-2D3E-BA2B-B8B9-EF5641D0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B06D4F-93ED-9EA0-7AD4-088F0378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340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6FB6EF-D0C7-CE46-80F9-54D85A4FE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F379AF-C134-45CE-23B1-29438FDDB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BBE926-85E9-E53B-C036-ED85BD7E8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38A0389-515B-6A50-43A2-54540C23C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5A0FD3E-D2A4-F83D-BAAA-5F3A484C4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39149FF-B401-BF6C-02A7-41AD430B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89F273E-F8D6-1EAA-85E0-8F4694CC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E67C33E-1AA2-C82E-045D-1B4114B2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185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59C661-EC06-327C-23B2-FCF2300C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11B7252-B238-F530-05FD-D732AF85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CE5A48-8C61-5CD3-D28D-7BD00B59E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449BF3-FC34-3C11-AD9B-2BEFC6D8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900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D97D3FD-7809-8B0E-5166-7D48C102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756675E-5D51-A76D-8316-A72D923C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66575E-A960-F7F5-C9E6-FD017CC35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687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82C7B-08FC-202A-A402-B9A5B455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9B45C5-AD1B-51F1-7180-53F9BFEBD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B9E0D9-8596-25E8-0C4A-D749FF08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2C3B475-3018-CEF1-DEFC-A1E0375C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CB1771-4567-3929-8225-C94AB739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81EE4B-F788-FABB-A015-B07CB9E0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15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5DF9C9-7ED0-422C-BD23-BD53CE1D4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D075B7-96E7-4FA0-8928-0850E8AC7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DEBD55-C485-48A2-9354-A4339DD8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D488-CEFC-40EA-8F22-02F8B4111C1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FE4313-0C16-446E-8BE7-8029E7965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443B3A-68B4-43EF-B0EF-1BE222A7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F02A9-0346-4D4F-A6C7-A421131C05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089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FEFE01-58C9-7572-F9F1-C72D5DDE1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D9BFE5F-65B0-2469-BBEF-663A06532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79FC0A-DE82-431E-864A-2921F5A8D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5A75BB-13B4-3C64-BCE4-459D3AB59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5711DA-A126-3355-3F1F-94431C1E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D18D3D-8D30-5634-D9B4-99FB254E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69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DC9948-EC3A-51C2-C7FB-7686F6723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8C3F79D-9AEB-330D-AF08-FEA1DFA57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A74CDE-6B43-F915-D459-5494C3721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5379CD-771C-FB38-7A28-C340332AF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E1872B-FBF3-0B17-41BF-86F8BB9DE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15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823DEA1-8BB8-D8C1-7F61-67B8AB922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CB68A6E-848C-2F22-04ED-2459C998E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C58151-6DE7-C802-F830-B62590AE4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E5767E-6F0E-301D-3753-7C27726D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6BB337-125A-E0F4-7267-1B8E85D5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99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5D3955-E186-4C44-B1E5-27880D4C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267DD7-31FF-4DA1-AB99-F54327E10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A3889B-6383-4A04-84F4-71AE0970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D488-CEFC-40EA-8F22-02F8B4111C1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C2A782-F9F1-4341-8EA4-8C1F50099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56ACAC-D971-4F1D-8AAE-6F1E46C9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F02A9-0346-4D4F-A6C7-A421131C05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5183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D29EE-B3AD-48DC-A1DB-688F5DE5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C2B394-2DAA-4479-849A-2B1C80062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34E44CC-0C71-493F-B2B1-5DF084333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B4DE23-15D6-4B13-A31B-E8E8B8E6E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D488-CEFC-40EA-8F22-02F8B4111C1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B45AB1C-0E6D-4A51-8F42-5B3AF44C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2D8B0C-1F2D-48D5-BF5D-71D40D28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F02A9-0346-4D4F-A6C7-A421131C05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9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13D600-EFDA-436F-924B-4D0973C3E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CADBBA-ACB0-473A-9CA4-B15F08E52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806C2D7-F5ED-4685-B45F-BDCE25BAB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E04795A-9934-4D43-BACB-4B0C79D72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FFB491B-81C7-4845-A8BF-DA05BA715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83CFF6A-7A46-41A7-B59C-EC6F0E13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D488-CEFC-40EA-8F22-02F8B4111C1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E2845D3-3BD1-4D83-AA08-680A17BC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1F8E99-883F-4255-9BE5-CFDC8698F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F02A9-0346-4D4F-A6C7-A421131C05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5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046E27-9B6A-4F04-9DD8-872F13C7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01CA8D5-BAA1-41DE-8C63-2414980E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D488-CEFC-40EA-8F22-02F8B4111C1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86B846-E8A8-4BB9-B363-6F03DE28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54E6CE-50F2-4E7E-B525-CB87A6BAB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F02A9-0346-4D4F-A6C7-A421131C05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90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43B0BA7-239D-4006-96D1-57DDC0F18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D488-CEFC-40EA-8F22-02F8B4111C1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BBBF51E-7457-4D25-BB15-6E3F1A9AE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68B991-D030-4AE9-B31F-A3BE7DDF0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F02A9-0346-4D4F-A6C7-A421131C05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12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4C0468-9C88-4FDE-AEDE-11ABD6F86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DF7924-036F-43A4-923B-8198CF68A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C147526-8D04-4A79-BFBC-A47CD02BF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52F6FC-BACD-481D-BF55-C43D6B647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D488-CEFC-40EA-8F22-02F8B4111C1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F6B433-7EAA-4787-860E-5047F140D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69CD1B-5BF5-46FA-ABA1-1CB4DA04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F02A9-0346-4D4F-A6C7-A421131C05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302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C83D31-E8C8-467D-AEA5-EC9530D94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20835B-FB85-40FD-B5AB-9670F4893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EBB699-AB8E-4E41-83B4-97B1D55C4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76FB4A-2BD4-4A24-8A82-EA9FA5EA7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D488-CEFC-40EA-8F22-02F8B4111C1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427B32-5CF2-4DA2-9655-CBBEE7DA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4ACC4E-2815-4B18-8769-15CB1B75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F02A9-0346-4D4F-A6C7-A421131C05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163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3B06AC2-F71D-4416-BDD3-7850A1C0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A8D372-A7F7-464A-9D7A-594E95AFD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36B385-50A0-4FAC-9A66-92C0ED09A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D488-CEFC-40EA-8F22-02F8B4111C1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46495D-2830-4F25-AD5C-1DB19F89FE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59260E-1663-43A8-8EAD-2A9080535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F02A9-0346-4D4F-A6C7-A421131C05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05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3D4874-6B4B-9F6F-93B5-6B9BBE66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432BBA-0E64-8FBD-55EE-A2BA41E5A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6F7AD6-14FD-5AF2-E267-05DA28A0B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A2151C-3CB8-C018-2214-F8FB042C5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08B95E-99CD-7855-B731-FA2DB7A84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44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15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8.png"/><Relationship Id="rId5" Type="http://schemas.openxmlformats.org/officeDocument/2006/relationships/diagramData" Target="../diagrams/data1.xml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1810C09-3368-4BC4-897B-47858526B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265" y="620491"/>
            <a:ext cx="6227762" cy="68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10" tIns="51054" rIns="102110" bIns="51054">
            <a:spAutoFit/>
          </a:bodyPr>
          <a:lstStyle/>
          <a:p>
            <a:pPr algn="ctr" defTabSz="1020763">
              <a:lnSpc>
                <a:spcPct val="150000"/>
              </a:lnSpc>
            </a:pPr>
            <a:r>
              <a:rPr lang="it-IT" altLang="en-US" sz="28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</a:rPr>
              <a:t>“I Test Genetici Per La Diagnosi”</a:t>
            </a: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16567F2C-7134-4A58-B689-AE0F1FA9A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656" y="1680277"/>
            <a:ext cx="5740866" cy="1371559"/>
          </a:xfrm>
          <a:prstGeom prst="rect">
            <a:avLst/>
          </a:prstGeom>
          <a:noFill/>
          <a:ln>
            <a:noFill/>
          </a:ln>
        </p:spPr>
        <p:txBody>
          <a:bodyPr wrap="square" lIns="78136" tIns="39067" rIns="78136" bIns="390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it-IT" altLang="en-US" b="1" i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Giada </a:t>
            </a:r>
            <a:r>
              <a:rPr lang="it-IT" altLang="en-US" b="1" i="1" dirty="0" err="1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Rotunno</a:t>
            </a:r>
            <a:endParaRPr lang="it-IT" altLang="en-US" b="1" i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pPr algn="ctr">
              <a:defRPr/>
            </a:pPr>
            <a:endParaRPr lang="it-IT" altLang="en-US" b="1" i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it-IT" altLang="en-US" sz="1800" b="1" i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CRIMM, Centro di Ricerca e Innovazione per le Malattie Mieloproliferative, AOU Careggi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7C2FD68-676B-46CB-8B3D-1664EFC59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24" y="984840"/>
            <a:ext cx="5607423" cy="154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Giornata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Fiorentina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dedicata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ai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pazienti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con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malattie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mieloproliferative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croniche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Sabato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17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maggio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2025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DA1B7B8-F9CC-48C3-B4ED-87C18EF52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419" y="3429000"/>
            <a:ext cx="8241984" cy="31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70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435675-9715-6C02-2F24-D48D64245652}"/>
              </a:ext>
            </a:extLst>
          </p:cNvPr>
          <p:cNvSpPr txBox="1"/>
          <p:nvPr/>
        </p:nvSpPr>
        <p:spPr>
          <a:xfrm>
            <a:off x="457200" y="300251"/>
            <a:ext cx="516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rgbClr val="C00000"/>
                </a:solidFill>
              </a:rPr>
              <a:t>MPL</a:t>
            </a:r>
            <a:r>
              <a:rPr lang="it-IT" dirty="0" err="1">
                <a:solidFill>
                  <a:srgbClr val="C00000"/>
                </a:solidFill>
              </a:rPr>
              <a:t>,esone</a:t>
            </a:r>
            <a:r>
              <a:rPr lang="it-IT" dirty="0">
                <a:solidFill>
                  <a:srgbClr val="C00000"/>
                </a:solidFill>
              </a:rPr>
              <a:t> 10 </a:t>
            </a:r>
            <a:r>
              <a:rPr lang="it-IT" dirty="0">
                <a:solidFill>
                  <a:srgbClr val="C00000"/>
                </a:solidFill>
                <a:sym typeface="Wingdings" panose="05000000000000000000" pitchFamily="2" charset="2"/>
              </a:rPr>
              <a:t> High Resolution Melting Analysis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66D44D9-40D9-0358-2268-88486D595F5C}"/>
              </a:ext>
            </a:extLst>
          </p:cNvPr>
          <p:cNvSpPr/>
          <p:nvPr/>
        </p:nvSpPr>
        <p:spPr>
          <a:xfrm>
            <a:off x="3040062" y="1484313"/>
            <a:ext cx="6111875" cy="388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11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72AAFA5-48BF-1765-3BED-A89F8B5BC2EC}"/>
              </a:ext>
            </a:extLst>
          </p:cNvPr>
          <p:cNvSpPr/>
          <p:nvPr/>
        </p:nvSpPr>
        <p:spPr>
          <a:xfrm>
            <a:off x="3040062" y="1498283"/>
            <a:ext cx="6111875" cy="386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11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0F7E9A-BB5A-33B9-A7FF-7F0BC0A89C66}"/>
              </a:ext>
            </a:extLst>
          </p:cNvPr>
          <p:cNvSpPr txBox="1"/>
          <p:nvPr/>
        </p:nvSpPr>
        <p:spPr>
          <a:xfrm>
            <a:off x="1090845" y="3295824"/>
            <a:ext cx="27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NEGATIVO (no mutazione)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3DFA58-8BBF-5BF1-6F80-D4AF39A5CDC7}"/>
              </a:ext>
            </a:extLst>
          </p:cNvPr>
          <p:cNvSpPr txBox="1"/>
          <p:nvPr/>
        </p:nvSpPr>
        <p:spPr>
          <a:xfrm>
            <a:off x="7454497" y="3295824"/>
            <a:ext cx="27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POSITIVO (si mutazione)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BE0887A-D6D0-3F07-E7B2-E771B328A5F6}"/>
              </a:ext>
            </a:extLst>
          </p:cNvPr>
          <p:cNvSpPr txBox="1"/>
          <p:nvPr/>
        </p:nvSpPr>
        <p:spPr>
          <a:xfrm>
            <a:off x="2422721" y="842277"/>
            <a:ext cx="153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Campione 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B3AEA3-3486-2164-F3BF-2AB789892DCC}"/>
              </a:ext>
            </a:extLst>
          </p:cNvPr>
          <p:cNvSpPr txBox="1"/>
          <p:nvPr/>
        </p:nvSpPr>
        <p:spPr>
          <a:xfrm>
            <a:off x="8151060" y="863804"/>
            <a:ext cx="153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Campione 2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28C55DC-C13E-F246-D8EA-4CE0CA3F1DC9}"/>
              </a:ext>
            </a:extLst>
          </p:cNvPr>
          <p:cNvSpPr txBox="1"/>
          <p:nvPr/>
        </p:nvSpPr>
        <p:spPr>
          <a:xfrm>
            <a:off x="1090845" y="6164413"/>
            <a:ext cx="286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NEGATIVO vs POSITIVO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075CFBF0-AB62-4015-15EF-D0DA9E55167C}"/>
              </a:ext>
            </a:extLst>
          </p:cNvPr>
          <p:cNvCxnSpPr/>
          <p:nvPr/>
        </p:nvCxnSpPr>
        <p:spPr>
          <a:xfrm>
            <a:off x="8826864" y="3795073"/>
            <a:ext cx="0" cy="3902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Rotor-Gene Q">
            <a:extLst>
              <a:ext uri="{FF2B5EF4-FFF2-40B4-BE49-F238E27FC236}">
                <a16:creationId xmlns:a16="http://schemas.microsoft.com/office/drawing/2014/main" id="{FC35A9B6-B99E-A846-79FA-F38CFC15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5" b="89954" l="9990" r="89976">
                        <a14:foregroundMark x1="55842" y1="4335" x2="49848" y2="9740"/>
                        <a14:foregroundMark x1="38435" y1="24681" x2="36336" y2="32432"/>
                        <a14:foregroundMark x1="46258" y1="13972" x2="49848" y2="10097"/>
                        <a14:foregroundMark x1="49848" y1="9536" x2="47646" y2="13310"/>
                        <a14:foregroundMark x1="77074" y1="39215" x2="73315" y2="46048"/>
                        <a14:foregroundMark x1="35862" y1="32075" x2="35862" y2="42784"/>
                        <a14:foregroundMark x1="37758" y1="49261" x2="53911" y2="60530"/>
                        <a14:foregroundMark x1="53911" y1="60530" x2="58517" y2="62213"/>
                        <a14:foregroundMark x1="58517" y1="62213" x2="60142" y2="62162"/>
                        <a14:foregroundMark x1="38435" y1="60275" x2="34101" y2="65783"/>
                        <a14:foregroundMark x1="34101" y1="65783" x2="35726" y2="72769"/>
                        <a14:foregroundMark x1="35726" y1="72769" x2="41890" y2="72769"/>
                        <a14:foregroundMark x1="41890" y1="72769" x2="44870" y2="65834"/>
                        <a14:foregroundMark x1="44870" y1="65834" x2="41280" y2="61499"/>
                        <a14:foregroundMark x1="41280" y1="61499" x2="38435" y2="60377"/>
                        <a14:foregroundMark x1="33220" y1="67313" x2="35862" y2="74401"/>
                        <a14:foregroundMark x1="35862" y1="74401" x2="41483" y2="75268"/>
                        <a14:foregroundMark x1="41483" y1="75268" x2="45276" y2="69403"/>
                        <a14:foregroundMark x1="45276" y1="69403" x2="45174" y2="66497"/>
                        <a14:foregroundMark x1="34067" y1="71902" x2="38165" y2="75421"/>
                        <a14:foregroundMark x1="38165" y1="75421" x2="41111" y2="75676"/>
                        <a14:foregroundMark x1="38774" y1="76237" x2="34541" y2="73432"/>
                        <a14:foregroundMark x1="34541" y1="73432" x2="32916" y2="68180"/>
                        <a14:foregroundMark x1="33051" y1="67772" x2="34169" y2="73075"/>
                        <a14:foregroundMark x1="34575" y1="73534" x2="33051" y2="68383"/>
                        <a14:foregroundMark x1="41178" y1="76237" x2="44971" y2="71290"/>
                        <a14:foregroundMark x1="44971" y1="71290" x2="45411" y2="69454"/>
                        <a14:foregroundMark x1="45073" y1="66191" x2="45479" y2="70627"/>
                        <a14:backgroundMark x1="75437" y1="43546" x2="64274" y2="64967"/>
                        <a14:backgroundMark x1="77853" y1="38909" x2="77476" y2="39633"/>
                        <a14:backgroundMark x1="54399" y1="61529" x2="56383" y2="62876"/>
                        <a14:backgroundMark x1="56383" y1="62876" x2="60887" y2="64304"/>
                        <a14:backgroundMark x1="60887" y1="64304" x2="56383" y2="66956"/>
                        <a14:backgroundMark x1="56383" y1="66956" x2="45953" y2="66599"/>
                        <a14:backgroundMark x1="45091" y1="64980" x2="42939" y2="60938"/>
                        <a14:backgroundMark x1="44025" y1="62978" x2="45095" y2="64988"/>
                        <a14:backgroundMark x1="45953" y1="66599" x2="46003" y2="66693"/>
                        <a14:backgroundMark x1="42939" y1="60938" x2="38198" y2="59102"/>
                        <a14:backgroundMark x1="38198" y1="59102" x2="37386" y2="50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511" y="235475"/>
            <a:ext cx="1821860" cy="120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6A1A392B-55E0-490D-C9A7-D6405B7DCF1E}"/>
              </a:ext>
            </a:extLst>
          </p:cNvPr>
          <p:cNvSpPr txBox="1">
            <a:spLocks/>
          </p:cNvSpPr>
          <p:nvPr/>
        </p:nvSpPr>
        <p:spPr>
          <a:xfrm>
            <a:off x="4727859" y="6497253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57C0B92D-1E2C-45EF-873E-FD298B96A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627" y="4248481"/>
            <a:ext cx="2261812" cy="150584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16B5184C-47F0-4AB0-AB1B-8CCCADD2A5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93" r="1090"/>
          <a:stretch/>
        </p:blipFill>
        <p:spPr>
          <a:xfrm>
            <a:off x="578035" y="4210564"/>
            <a:ext cx="4660041" cy="1906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0DC094-CF48-436B-A901-96CDD0641A16}"/>
              </a:ext>
            </a:extLst>
          </p:cNvPr>
          <p:cNvSpPr txBox="1"/>
          <p:nvPr/>
        </p:nvSpPr>
        <p:spPr>
          <a:xfrm>
            <a:off x="3454983" y="3793436"/>
            <a:ext cx="988860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it-IT" dirty="0">
                <a:solidFill>
                  <a:srgbClr val="002060"/>
                </a:solidFill>
              </a:rPr>
              <a:t>negativo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276C1C7-CBB9-4A52-8BCE-5A77F1861544}"/>
              </a:ext>
            </a:extLst>
          </p:cNvPr>
          <p:cNvCxnSpPr>
            <a:cxnSpLocks/>
          </p:cNvCxnSpPr>
          <p:nvPr/>
        </p:nvCxnSpPr>
        <p:spPr>
          <a:xfrm flipH="1">
            <a:off x="3232699" y="4150842"/>
            <a:ext cx="366060" cy="31727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70409BF-649D-4C45-8960-83DFAF17CC62}"/>
              </a:ext>
            </a:extLst>
          </p:cNvPr>
          <p:cNvSpPr txBox="1"/>
          <p:nvPr/>
        </p:nvSpPr>
        <p:spPr>
          <a:xfrm>
            <a:off x="1286910" y="4610499"/>
            <a:ext cx="924740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it-IT" dirty="0">
                <a:solidFill>
                  <a:srgbClr val="002060"/>
                </a:solidFill>
              </a:rPr>
              <a:t>positivo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ACA91DF-71EF-438A-92E4-8D3F1FA169AA}"/>
              </a:ext>
            </a:extLst>
          </p:cNvPr>
          <p:cNvCxnSpPr>
            <a:cxnSpLocks/>
          </p:cNvCxnSpPr>
          <p:nvPr/>
        </p:nvCxnSpPr>
        <p:spPr>
          <a:xfrm>
            <a:off x="2195503" y="4832827"/>
            <a:ext cx="347038" cy="6138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A5A720D4-7801-4043-BBE5-E654520815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581" b="5155"/>
          <a:stretch/>
        </p:blipFill>
        <p:spPr>
          <a:xfrm>
            <a:off x="585900" y="1235900"/>
            <a:ext cx="4816583" cy="190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F9214738-F6EB-4F09-82B2-21AD1656A7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462" b="4333"/>
          <a:stretch/>
        </p:blipFill>
        <p:spPr>
          <a:xfrm>
            <a:off x="6569784" y="1283090"/>
            <a:ext cx="4700968" cy="1893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40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7FC0BD-0343-4AC8-AC79-82398A1ABC2D}"/>
              </a:ext>
            </a:extLst>
          </p:cNvPr>
          <p:cNvSpPr txBox="1"/>
          <p:nvPr/>
        </p:nvSpPr>
        <p:spPr>
          <a:xfrm>
            <a:off x="457200" y="300251"/>
            <a:ext cx="516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C00000"/>
                </a:solidFill>
              </a:rPr>
              <a:t>CALR</a:t>
            </a:r>
            <a:r>
              <a:rPr lang="it-IT" dirty="0">
                <a:solidFill>
                  <a:srgbClr val="C00000"/>
                </a:solidFill>
              </a:rPr>
              <a:t>, esone 9 </a:t>
            </a:r>
            <a:r>
              <a:rPr lang="it-IT" dirty="0">
                <a:solidFill>
                  <a:srgbClr val="C00000"/>
                </a:solidFill>
                <a:sym typeface="Wingdings" panose="05000000000000000000" pitchFamily="2" charset="2"/>
              </a:rPr>
              <a:t> Elettroforesi capillare 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0E1C3E-1FC7-4C09-A8D0-8FB772953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47" y="13942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5A1CBF-FA4E-45C7-9DEB-3F92CC37E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288" y="29372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560AD-17DD-4481-A4B4-03618DDF4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7941" y="2377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37A0EA9-0990-48A2-93DD-054EC3889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67" r="2201" b="41282"/>
          <a:stretch/>
        </p:blipFill>
        <p:spPr>
          <a:xfrm>
            <a:off x="3456749" y="1242525"/>
            <a:ext cx="5278502" cy="139347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7B380B-2D62-46CA-92A9-09783E314571}"/>
              </a:ext>
            </a:extLst>
          </p:cNvPr>
          <p:cNvSpPr txBox="1"/>
          <p:nvPr/>
        </p:nvSpPr>
        <p:spPr>
          <a:xfrm>
            <a:off x="4727859" y="2615000"/>
            <a:ext cx="27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NEGATIVO (no mutazione)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55F1F7A-9BDB-4956-9F09-0F9B1EA9165D}"/>
              </a:ext>
            </a:extLst>
          </p:cNvPr>
          <p:cNvSpPr txBox="1"/>
          <p:nvPr/>
        </p:nvSpPr>
        <p:spPr>
          <a:xfrm>
            <a:off x="5543495" y="858206"/>
            <a:ext cx="1538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Campione 1</a:t>
            </a:r>
          </a:p>
        </p:txBody>
      </p:sp>
      <p:sp>
        <p:nvSpPr>
          <p:cNvPr id="18" name="Segnaposto testo 4">
            <a:extLst>
              <a:ext uri="{FF2B5EF4-FFF2-40B4-BE49-F238E27FC236}">
                <a16:creationId xmlns:a16="http://schemas.microsoft.com/office/drawing/2014/main" id="{51173CEF-E704-40B8-A33E-ACC247F26C75}"/>
              </a:ext>
            </a:extLst>
          </p:cNvPr>
          <p:cNvSpPr txBox="1">
            <a:spLocks/>
          </p:cNvSpPr>
          <p:nvPr/>
        </p:nvSpPr>
        <p:spPr>
          <a:xfrm>
            <a:off x="4727859" y="6497253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  <p:pic>
        <p:nvPicPr>
          <p:cNvPr id="19" name="Picture 2" descr="Sanger Sequencing">
            <a:extLst>
              <a:ext uri="{FF2B5EF4-FFF2-40B4-BE49-F238E27FC236}">
                <a16:creationId xmlns:a16="http://schemas.microsoft.com/office/drawing/2014/main" id="{3B5A94B0-260F-490F-B88C-FEA34E1BD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57231" r="10250" b="4719"/>
          <a:stretch/>
        </p:blipFill>
        <p:spPr bwMode="auto">
          <a:xfrm>
            <a:off x="9815310" y="221926"/>
            <a:ext cx="2102782" cy="52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Sanger Sequencing">
            <a:extLst>
              <a:ext uri="{FF2B5EF4-FFF2-40B4-BE49-F238E27FC236}">
                <a16:creationId xmlns:a16="http://schemas.microsoft.com/office/drawing/2014/main" id="{BF6C5CEE-D7B3-4A6A-9C24-14C5C8F63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16227" r="10297" b="51714"/>
          <a:stretch/>
        </p:blipFill>
        <p:spPr bwMode="auto">
          <a:xfrm>
            <a:off x="7249270" y="228004"/>
            <a:ext cx="2500090" cy="52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E3A65CC9-AA3E-4D9F-9607-DC856C4E9B3E}"/>
              </a:ext>
            </a:extLst>
          </p:cNvPr>
          <p:cNvGrpSpPr/>
          <p:nvPr/>
        </p:nvGrpSpPr>
        <p:grpSpPr>
          <a:xfrm>
            <a:off x="6551007" y="3127160"/>
            <a:ext cx="5143052" cy="3127734"/>
            <a:chOff x="607788" y="3245146"/>
            <a:chExt cx="5143052" cy="3127734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ED0FAFD-D32D-4C2C-A63B-B2A74B963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032" b="39447"/>
            <a:stretch/>
          </p:blipFill>
          <p:spPr>
            <a:xfrm>
              <a:off x="607788" y="3598432"/>
              <a:ext cx="5143052" cy="1766821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62C0F5CD-A146-4C74-955F-137952F53848}"/>
                </a:ext>
              </a:extLst>
            </p:cNvPr>
            <p:cNvSpPr txBox="1"/>
            <p:nvPr/>
          </p:nvSpPr>
          <p:spPr>
            <a:xfrm>
              <a:off x="607788" y="5449550"/>
              <a:ext cx="50265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POSITIVO: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dirty="0"/>
                <a:t>si mutazione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dirty="0"/>
                <a:t>tipo 2 inserzione di 5 paia di basi nel DNA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18D6C66-9D9F-43D9-99C3-BE67C4470C1A}"/>
                </a:ext>
              </a:extLst>
            </p:cNvPr>
            <p:cNvSpPr txBox="1"/>
            <p:nvPr/>
          </p:nvSpPr>
          <p:spPr>
            <a:xfrm>
              <a:off x="2677875" y="3245146"/>
              <a:ext cx="15384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Campione 3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3A67216-4FBB-415A-B6EC-E42E17738770}"/>
                </a:ext>
              </a:extLst>
            </p:cNvPr>
            <p:cNvSpPr txBox="1"/>
            <p:nvPr/>
          </p:nvSpPr>
          <p:spPr>
            <a:xfrm>
              <a:off x="2330346" y="4292816"/>
              <a:ext cx="1885945" cy="52322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/>
              <a:r>
                <a:rPr lang="it-IT" sz="1400" dirty="0">
                  <a:solidFill>
                    <a:schemeClr val="accent1"/>
                  </a:solidFill>
                </a:rPr>
                <a:t>Questa distanza misura 5 paia di basi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B9C5FEEF-8A5F-4406-94CE-D4849813AD70}"/>
              </a:ext>
            </a:extLst>
          </p:cNvPr>
          <p:cNvGrpSpPr/>
          <p:nvPr/>
        </p:nvGrpSpPr>
        <p:grpSpPr>
          <a:xfrm>
            <a:off x="393857" y="3153609"/>
            <a:ext cx="5225065" cy="3117514"/>
            <a:chOff x="6382917" y="3260037"/>
            <a:chExt cx="5225065" cy="3117514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5CEF222-45A9-4FC9-BD7D-A3F931A3FF6C}"/>
                </a:ext>
              </a:extLst>
            </p:cNvPr>
            <p:cNvSpPr txBox="1"/>
            <p:nvPr/>
          </p:nvSpPr>
          <p:spPr>
            <a:xfrm>
              <a:off x="6465554" y="5454221"/>
              <a:ext cx="50670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POSITIVO: 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it-IT" dirty="0"/>
                <a:t>si mutazione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it-IT" dirty="0"/>
                <a:t>tipo1 delezione di 52 paia di basi nel DNA</a:t>
              </a:r>
            </a:p>
          </p:txBody>
        </p: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D74CB15C-2905-4BA2-9F25-BD9B96F8FCBF}"/>
                </a:ext>
              </a:extLst>
            </p:cNvPr>
            <p:cNvGrpSpPr/>
            <p:nvPr/>
          </p:nvGrpSpPr>
          <p:grpSpPr>
            <a:xfrm>
              <a:off x="6382917" y="3260037"/>
              <a:ext cx="5225065" cy="2076316"/>
              <a:chOff x="6382915" y="2264624"/>
              <a:chExt cx="5225065" cy="2076316"/>
            </a:xfrm>
          </p:grpSpPr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26F169D-5B2F-45A0-9512-C0464FFA5DE8}"/>
                  </a:ext>
                </a:extLst>
              </p:cNvPr>
              <p:cNvSpPr txBox="1"/>
              <p:nvPr/>
            </p:nvSpPr>
            <p:spPr>
              <a:xfrm>
                <a:off x="8369078" y="2264624"/>
                <a:ext cx="15384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Campione 2</a:t>
                </a:r>
              </a:p>
            </p:txBody>
          </p:sp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6C028280-2E94-418B-B0FB-A38906C69F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" r="2032" b="41527"/>
              <a:stretch/>
            </p:blipFill>
            <p:spPr>
              <a:xfrm>
                <a:off x="6382915" y="2623328"/>
                <a:ext cx="5225065" cy="1717612"/>
              </a:xfrm>
              <a:prstGeom prst="rect">
                <a:avLst/>
              </a:prstGeom>
            </p:spPr>
          </p:pic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0B8CDAFE-30F4-4066-A7F5-2A76A0CB2910}"/>
                  </a:ext>
                </a:extLst>
              </p:cNvPr>
              <p:cNvSpPr txBox="1"/>
              <p:nvPr/>
            </p:nvSpPr>
            <p:spPr>
              <a:xfrm>
                <a:off x="7322310" y="3270355"/>
                <a:ext cx="1975944" cy="52322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l"/>
                <a:r>
                  <a:rPr lang="it-IT" sz="1400" dirty="0">
                    <a:solidFill>
                      <a:schemeClr val="accent1"/>
                    </a:solidFill>
                  </a:rPr>
                  <a:t>Questa distanza misura 52 paia di basi</a:t>
                </a:r>
              </a:p>
            </p:txBody>
          </p:sp>
          <p:sp>
            <p:nvSpPr>
              <p:cNvPr id="25" name="Parentesi graffa aperta 24">
                <a:extLst>
                  <a:ext uri="{FF2B5EF4-FFF2-40B4-BE49-F238E27FC236}">
                    <a16:creationId xmlns:a16="http://schemas.microsoft.com/office/drawing/2014/main" id="{2779C3C3-AF30-458A-8EA5-624E6B746ACC}"/>
                  </a:ext>
                </a:extLst>
              </p:cNvPr>
              <p:cNvSpPr/>
              <p:nvPr/>
            </p:nvSpPr>
            <p:spPr>
              <a:xfrm rot="5400000">
                <a:off x="9721900" y="2677832"/>
                <a:ext cx="238487" cy="1034111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8584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0B7E6A-F033-B49C-B1D3-D27E1FBE9F50}"/>
              </a:ext>
            </a:extLst>
          </p:cNvPr>
          <p:cNvSpPr txBox="1"/>
          <p:nvPr/>
        </p:nvSpPr>
        <p:spPr>
          <a:xfrm>
            <a:off x="457200" y="300251"/>
            <a:ext cx="485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C00000"/>
                </a:solidFill>
              </a:rPr>
              <a:t>MPL </a:t>
            </a:r>
            <a:r>
              <a:rPr lang="it-IT" dirty="0">
                <a:solidFill>
                  <a:srgbClr val="C00000"/>
                </a:solidFill>
              </a:rPr>
              <a:t>POSITIVO  </a:t>
            </a:r>
            <a:r>
              <a:rPr lang="it-IT" dirty="0">
                <a:solidFill>
                  <a:srgbClr val="C00000"/>
                </a:solidFill>
                <a:sym typeface="Wingdings" panose="05000000000000000000" pitchFamily="2" charset="2"/>
              </a:rPr>
              <a:t>  Sequenziamento Sanger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9C0705-040A-431D-8327-D05D7F85E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69" y="1088542"/>
            <a:ext cx="7240202" cy="271428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C985F19-B225-ADC8-D36E-2E3662804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949" y="4123458"/>
            <a:ext cx="7035422" cy="2637514"/>
          </a:xfrm>
          <a:prstGeom prst="rect">
            <a:avLst/>
          </a:prstGeom>
        </p:spPr>
      </p:pic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9AD25B38-3A67-A650-211F-8E7E086A95B7}"/>
              </a:ext>
            </a:extLst>
          </p:cNvPr>
          <p:cNvSpPr/>
          <p:nvPr/>
        </p:nvSpPr>
        <p:spPr>
          <a:xfrm rot="5400000">
            <a:off x="5756997" y="2436273"/>
            <a:ext cx="369334" cy="2139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C4AB1DAF-051B-C50D-BF1E-960AF5CDCD04}"/>
              </a:ext>
            </a:extLst>
          </p:cNvPr>
          <p:cNvSpPr/>
          <p:nvPr/>
        </p:nvSpPr>
        <p:spPr>
          <a:xfrm rot="5400000">
            <a:off x="5812081" y="4965888"/>
            <a:ext cx="369334" cy="2139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D70AF9F-A30A-1915-9570-8DC9B076CB21}"/>
              </a:ext>
            </a:extLst>
          </p:cNvPr>
          <p:cNvSpPr txBox="1"/>
          <p:nvPr/>
        </p:nvSpPr>
        <p:spPr>
          <a:xfrm>
            <a:off x="216243" y="990217"/>
            <a:ext cx="229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Campione mutato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E0E506F-852D-C9E8-B93A-B6103BEB0E0B}"/>
              </a:ext>
            </a:extLst>
          </p:cNvPr>
          <p:cNvSpPr txBox="1"/>
          <p:nvPr/>
        </p:nvSpPr>
        <p:spPr>
          <a:xfrm>
            <a:off x="216242" y="4037117"/>
            <a:ext cx="2292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Campione non mutato</a:t>
            </a:r>
          </a:p>
        </p:txBody>
      </p:sp>
      <p:pic>
        <p:nvPicPr>
          <p:cNvPr id="4098" name="Picture 2" descr="Sanger Sequencing">
            <a:extLst>
              <a:ext uri="{FF2B5EF4-FFF2-40B4-BE49-F238E27FC236}">
                <a16:creationId xmlns:a16="http://schemas.microsoft.com/office/drawing/2014/main" id="{71629F6D-69FD-F6E0-2C1E-6B7029682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57231" r="10250" b="4719"/>
          <a:stretch/>
        </p:blipFill>
        <p:spPr bwMode="auto">
          <a:xfrm>
            <a:off x="9815310" y="221926"/>
            <a:ext cx="2102782" cy="52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nger Sequencing">
            <a:extLst>
              <a:ext uri="{FF2B5EF4-FFF2-40B4-BE49-F238E27FC236}">
                <a16:creationId xmlns:a16="http://schemas.microsoft.com/office/drawing/2014/main" id="{91EE5FAA-5FCE-729B-DC26-7B2029CD9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16227" r="10297" b="51714"/>
          <a:stretch/>
        </p:blipFill>
        <p:spPr bwMode="auto">
          <a:xfrm>
            <a:off x="7249270" y="228004"/>
            <a:ext cx="2500090" cy="52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8034620F-5C75-66F5-EF9D-62ED8A1D9B09}"/>
              </a:ext>
            </a:extLst>
          </p:cNvPr>
          <p:cNvSpPr txBox="1">
            <a:spLocks/>
          </p:cNvSpPr>
          <p:nvPr/>
        </p:nvSpPr>
        <p:spPr>
          <a:xfrm>
            <a:off x="4769903" y="6542325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305159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3F4BFFD2-B788-40E0-B1FA-A678014B8B18}"/>
              </a:ext>
            </a:extLst>
          </p:cNvPr>
          <p:cNvGrpSpPr/>
          <p:nvPr/>
        </p:nvGrpSpPr>
        <p:grpSpPr>
          <a:xfrm>
            <a:off x="1086651" y="2117062"/>
            <a:ext cx="649048" cy="548140"/>
            <a:chOff x="1202694" y="2546641"/>
            <a:chExt cx="703682" cy="615297"/>
          </a:xfrm>
        </p:grpSpPr>
        <p:cxnSp>
          <p:nvCxnSpPr>
            <p:cNvPr id="31" name="Connettore 2 10">
              <a:extLst>
                <a:ext uri="{FF2B5EF4-FFF2-40B4-BE49-F238E27FC236}">
                  <a16:creationId xmlns:a16="http://schemas.microsoft.com/office/drawing/2014/main" id="{A2524B94-E006-45EA-B656-8CA8E368BACA}"/>
                </a:ext>
              </a:extLst>
            </p:cNvPr>
            <p:cNvCxnSpPr/>
            <p:nvPr/>
          </p:nvCxnSpPr>
          <p:spPr>
            <a:xfrm rot="5400000">
              <a:off x="1574175" y="2853496"/>
              <a:ext cx="61529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A7371E1F-ABE8-41B0-A975-9FC7C7118FD8}"/>
                </a:ext>
              </a:extLst>
            </p:cNvPr>
            <p:cNvSpPr txBox="1"/>
            <p:nvPr/>
          </p:nvSpPr>
          <p:spPr>
            <a:xfrm>
              <a:off x="1202694" y="2619916"/>
              <a:ext cx="703682" cy="414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</a:rPr>
                <a:t>NO</a:t>
              </a:r>
            </a:p>
          </p:txBody>
        </p:sp>
      </p:grpSp>
      <p:grpSp>
        <p:nvGrpSpPr>
          <p:cNvPr id="13" name="Gruppo 27">
            <a:extLst>
              <a:ext uri="{FF2B5EF4-FFF2-40B4-BE49-F238E27FC236}">
                <a16:creationId xmlns:a16="http://schemas.microsoft.com/office/drawing/2014/main" id="{B9979CDE-5DA5-4CC3-995B-7F74FF869138}"/>
              </a:ext>
            </a:extLst>
          </p:cNvPr>
          <p:cNvGrpSpPr/>
          <p:nvPr/>
        </p:nvGrpSpPr>
        <p:grpSpPr>
          <a:xfrm>
            <a:off x="1086652" y="3714047"/>
            <a:ext cx="649048" cy="548140"/>
            <a:chOff x="1195577" y="2546641"/>
            <a:chExt cx="703682" cy="615297"/>
          </a:xfrm>
        </p:grpSpPr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C77A9094-849C-43CE-8D8D-9A9FF4F93832}"/>
                </a:ext>
              </a:extLst>
            </p:cNvPr>
            <p:cNvCxnSpPr/>
            <p:nvPr/>
          </p:nvCxnSpPr>
          <p:spPr>
            <a:xfrm rot="5400000">
              <a:off x="1574175" y="2853496"/>
              <a:ext cx="61529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438105B1-0BA2-458A-BEA1-8635A7962F23}"/>
                </a:ext>
              </a:extLst>
            </p:cNvPr>
            <p:cNvSpPr txBox="1"/>
            <p:nvPr/>
          </p:nvSpPr>
          <p:spPr>
            <a:xfrm>
              <a:off x="1195577" y="2694184"/>
              <a:ext cx="703682" cy="414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</a:rPr>
                <a:t>NO</a:t>
              </a:r>
            </a:p>
          </p:txBody>
        </p:sp>
      </p:grpSp>
      <p:sp>
        <p:nvSpPr>
          <p:cNvPr id="15" name="Rettangolo 7">
            <a:extLst>
              <a:ext uri="{FF2B5EF4-FFF2-40B4-BE49-F238E27FC236}">
                <a16:creationId xmlns:a16="http://schemas.microsoft.com/office/drawing/2014/main" id="{7C3BE370-1B54-4CBB-8395-99208ADF5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708" y="19050"/>
            <a:ext cx="2888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3600" b="1" i="1" dirty="0">
              <a:solidFill>
                <a:srgbClr val="C00000"/>
              </a:solidFill>
              <a:ea typeface="Calibri" charset="0"/>
              <a:cs typeface="Calibri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i="1" dirty="0">
                <a:solidFill>
                  <a:srgbClr val="C00000"/>
                </a:solidFill>
                <a:ea typeface="Calibri" charset="0"/>
                <a:cs typeface="Calibri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3600" b="1" i="1" dirty="0">
              <a:solidFill>
                <a:srgbClr val="C00000"/>
              </a:solidFill>
              <a:ea typeface="Calibri" charset="0"/>
              <a:cs typeface="Calibri" charset="0"/>
            </a:endParaRP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DBDFFA76-B554-4CD2-A544-8950DF0DC776}"/>
              </a:ext>
            </a:extLst>
          </p:cNvPr>
          <p:cNvGrpSpPr/>
          <p:nvPr/>
        </p:nvGrpSpPr>
        <p:grpSpPr>
          <a:xfrm>
            <a:off x="201861" y="4953307"/>
            <a:ext cx="5413969" cy="1741803"/>
            <a:chOff x="201861" y="4953307"/>
            <a:chExt cx="5413969" cy="1741803"/>
          </a:xfrm>
        </p:grpSpPr>
        <p:grpSp>
          <p:nvGrpSpPr>
            <p:cNvPr id="14" name="Gruppo 30">
              <a:extLst>
                <a:ext uri="{FF2B5EF4-FFF2-40B4-BE49-F238E27FC236}">
                  <a16:creationId xmlns:a16="http://schemas.microsoft.com/office/drawing/2014/main" id="{CCC9C303-23C7-498A-89BC-2EDD1A7AC035}"/>
                </a:ext>
              </a:extLst>
            </p:cNvPr>
            <p:cNvGrpSpPr/>
            <p:nvPr/>
          </p:nvGrpSpPr>
          <p:grpSpPr>
            <a:xfrm>
              <a:off x="1140561" y="4953307"/>
              <a:ext cx="649048" cy="548140"/>
              <a:chOff x="1235794" y="2546641"/>
              <a:chExt cx="703682" cy="615297"/>
            </a:xfrm>
          </p:grpSpPr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02D4E834-EA13-4DC6-8638-40B1A5B73098}"/>
                  </a:ext>
                </a:extLst>
              </p:cNvPr>
              <p:cNvCxnSpPr/>
              <p:nvPr/>
            </p:nvCxnSpPr>
            <p:spPr>
              <a:xfrm rot="5400000">
                <a:off x="1574175" y="2853496"/>
                <a:ext cx="615297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BBED4F5-9A76-4DB3-B352-AB3377514E51}"/>
                  </a:ext>
                </a:extLst>
              </p:cNvPr>
              <p:cNvSpPr txBox="1"/>
              <p:nvPr/>
            </p:nvSpPr>
            <p:spPr>
              <a:xfrm>
                <a:off x="1235794" y="2650905"/>
                <a:ext cx="7036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rgbClr val="002060"/>
                    </a:solidFill>
                  </a:rPr>
                  <a:t>NO</a:t>
                </a:r>
              </a:p>
            </p:txBody>
          </p:sp>
        </p:grpSp>
        <p:grpSp>
          <p:nvGrpSpPr>
            <p:cNvPr id="16" name="Gruppo 41">
              <a:extLst>
                <a:ext uri="{FF2B5EF4-FFF2-40B4-BE49-F238E27FC236}">
                  <a16:creationId xmlns:a16="http://schemas.microsoft.com/office/drawing/2014/main" id="{5A029236-8FEE-4045-8A46-59F85C9A903B}"/>
                </a:ext>
              </a:extLst>
            </p:cNvPr>
            <p:cNvGrpSpPr/>
            <p:nvPr/>
          </p:nvGrpSpPr>
          <p:grpSpPr>
            <a:xfrm>
              <a:off x="201861" y="5592268"/>
              <a:ext cx="4371555" cy="1080780"/>
              <a:chOff x="1084674" y="4739554"/>
              <a:chExt cx="3929508" cy="1322040"/>
            </a:xfrm>
          </p:grpSpPr>
          <p:sp>
            <p:nvSpPr>
              <p:cNvPr id="17" name="Rettangolo arrotondato 19">
                <a:extLst>
                  <a:ext uri="{FF2B5EF4-FFF2-40B4-BE49-F238E27FC236}">
                    <a16:creationId xmlns:a16="http://schemas.microsoft.com/office/drawing/2014/main" id="{CF89F6E3-DC3D-4F0C-8147-C0D32AE04C83}"/>
                  </a:ext>
                </a:extLst>
              </p:cNvPr>
              <p:cNvSpPr/>
              <p:nvPr/>
            </p:nvSpPr>
            <p:spPr>
              <a:xfrm>
                <a:off x="1428185" y="4739554"/>
                <a:ext cx="3192657" cy="1237774"/>
              </a:xfrm>
              <a:prstGeom prst="roundRect">
                <a:avLst>
                  <a:gd name="adj" fmla="val 10000"/>
                </a:avLst>
              </a:prstGeom>
              <a:noFill/>
              <a:ln>
                <a:solidFill>
                  <a:srgbClr val="0070C0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A250F492-09BD-4E78-AAF6-A86BBEDFC404}"/>
                  </a:ext>
                </a:extLst>
              </p:cNvPr>
              <p:cNvSpPr/>
              <p:nvPr/>
            </p:nvSpPr>
            <p:spPr>
              <a:xfrm>
                <a:off x="1084674" y="4761166"/>
                <a:ext cx="3929508" cy="13004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it-IT" sz="2000" b="1" dirty="0">
                    <a:solidFill>
                      <a:srgbClr val="002060"/>
                    </a:solidFill>
                  </a:rPr>
                  <a:t>E se tutto è negativo?</a:t>
                </a:r>
              </a:p>
              <a:p>
                <a:pPr lvl="0" algn="ctr" defTabSz="12001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it-IT" sz="2000" b="1" dirty="0">
                    <a:solidFill>
                      <a:srgbClr val="002060"/>
                    </a:solidFill>
                  </a:rPr>
                  <a:t>Test </a:t>
                </a:r>
                <a:r>
                  <a:rPr lang="it-IT" sz="2000" b="1" kern="1200" dirty="0">
                    <a:solidFill>
                      <a:srgbClr val="002060"/>
                    </a:solidFill>
                  </a:rPr>
                  <a:t>alla diagnosi?</a:t>
                </a:r>
                <a:endParaRPr lang="it-IT" sz="2000" kern="1200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0D7FD5A2-6D64-43DC-B42E-84D095304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3701" y="5331216"/>
              <a:ext cx="1412129" cy="1363894"/>
            </a:xfrm>
            <a:prstGeom prst="rect">
              <a:avLst/>
            </a:prstGeom>
          </p:spPr>
        </p:pic>
      </p:grp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7410388-098F-4C08-B2D0-A3AEBD684443}"/>
              </a:ext>
            </a:extLst>
          </p:cNvPr>
          <p:cNvSpPr txBox="1"/>
          <p:nvPr/>
        </p:nvSpPr>
        <p:spPr>
          <a:xfrm>
            <a:off x="3343074" y="134967"/>
            <a:ext cx="51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Sospetto Diagnostico:  </a:t>
            </a:r>
            <a:r>
              <a:rPr lang="it-IT" sz="2400" dirty="0">
                <a:solidFill>
                  <a:srgbClr val="C00000"/>
                </a:solidFill>
              </a:rPr>
              <a:t>Pacchetto Diagnostico</a:t>
            </a:r>
            <a:endParaRPr lang="it-IT" dirty="0">
              <a:solidFill>
                <a:srgbClr val="C00000"/>
              </a:solidFill>
            </a:endParaRPr>
          </a:p>
        </p:txBody>
      </p: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6F963408-C2DC-4C3D-BF1A-741C8AA78930}"/>
              </a:ext>
            </a:extLst>
          </p:cNvPr>
          <p:cNvGrpSpPr/>
          <p:nvPr/>
        </p:nvGrpSpPr>
        <p:grpSpPr>
          <a:xfrm>
            <a:off x="1016904" y="398108"/>
            <a:ext cx="10814062" cy="1891686"/>
            <a:chOff x="1038164" y="490219"/>
            <a:chExt cx="10814062" cy="1891686"/>
          </a:xfrm>
        </p:grpSpPr>
        <p:grpSp>
          <p:nvGrpSpPr>
            <p:cNvPr id="3" name="Gruppo 3">
              <a:extLst>
                <a:ext uri="{FF2B5EF4-FFF2-40B4-BE49-F238E27FC236}">
                  <a16:creationId xmlns:a16="http://schemas.microsoft.com/office/drawing/2014/main" id="{96BD01AE-83D7-4ABD-8676-2B77F1FF32A2}"/>
                </a:ext>
              </a:extLst>
            </p:cNvPr>
            <p:cNvGrpSpPr/>
            <p:nvPr/>
          </p:nvGrpSpPr>
          <p:grpSpPr>
            <a:xfrm>
              <a:off x="1038164" y="1135513"/>
              <a:ext cx="1447852" cy="870477"/>
              <a:chOff x="2" y="249801"/>
              <a:chExt cx="1569727" cy="977126"/>
            </a:xfrm>
          </p:grpSpPr>
          <p:sp>
            <p:nvSpPr>
              <p:cNvPr id="35" name="Rettangolo arrotondato 4">
                <a:extLst>
                  <a:ext uri="{FF2B5EF4-FFF2-40B4-BE49-F238E27FC236}">
                    <a16:creationId xmlns:a16="http://schemas.microsoft.com/office/drawing/2014/main" id="{6453322B-4E47-4D50-8D35-940C1D84C69F}"/>
                  </a:ext>
                </a:extLst>
              </p:cNvPr>
              <p:cNvSpPr/>
              <p:nvPr/>
            </p:nvSpPr>
            <p:spPr>
              <a:xfrm>
                <a:off x="2" y="249801"/>
                <a:ext cx="1539326" cy="97712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Rettangolo 5">
                <a:extLst>
                  <a:ext uri="{FF2B5EF4-FFF2-40B4-BE49-F238E27FC236}">
                    <a16:creationId xmlns:a16="http://schemas.microsoft.com/office/drawing/2014/main" id="{45DED708-9AFE-4F05-B855-FE995D6C0C59}"/>
                  </a:ext>
                </a:extLst>
              </p:cNvPr>
              <p:cNvSpPr/>
              <p:nvPr/>
            </p:nvSpPr>
            <p:spPr>
              <a:xfrm>
                <a:off x="25635" y="249801"/>
                <a:ext cx="1544094" cy="9514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2400" i="1" kern="1200" dirty="0"/>
                  <a:t>JAK2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2400" i="1" kern="1200" dirty="0"/>
                  <a:t>V617F</a:t>
                </a:r>
              </a:p>
            </p:txBody>
          </p:sp>
        </p:grpSp>
        <p:grpSp>
          <p:nvGrpSpPr>
            <p:cNvPr id="4" name="Gruppo 6">
              <a:extLst>
                <a:ext uri="{FF2B5EF4-FFF2-40B4-BE49-F238E27FC236}">
                  <a16:creationId xmlns:a16="http://schemas.microsoft.com/office/drawing/2014/main" id="{A6970691-98B7-4A5C-B42C-D6ABC70C3BB0}"/>
                </a:ext>
              </a:extLst>
            </p:cNvPr>
            <p:cNvGrpSpPr/>
            <p:nvPr/>
          </p:nvGrpSpPr>
          <p:grpSpPr>
            <a:xfrm>
              <a:off x="2783431" y="1258728"/>
              <a:ext cx="1064109" cy="329021"/>
              <a:chOff x="3042303" y="1907894"/>
              <a:chExt cx="1153682" cy="369332"/>
            </a:xfrm>
          </p:grpSpPr>
          <p:cxnSp>
            <p:nvCxnSpPr>
              <p:cNvPr id="33" name="Connettore 2 7">
                <a:extLst>
                  <a:ext uri="{FF2B5EF4-FFF2-40B4-BE49-F238E27FC236}">
                    <a16:creationId xmlns:a16="http://schemas.microsoft.com/office/drawing/2014/main" id="{68A886A8-C4F1-498A-A6C8-994F2E1B3CB4}"/>
                  </a:ext>
                </a:extLst>
              </p:cNvPr>
              <p:cNvCxnSpPr/>
              <p:nvPr/>
            </p:nvCxnSpPr>
            <p:spPr>
              <a:xfrm>
                <a:off x="3042303" y="2237410"/>
                <a:ext cx="1153682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asellaDiTesto 8">
                <a:extLst>
                  <a:ext uri="{FF2B5EF4-FFF2-40B4-BE49-F238E27FC236}">
                    <a16:creationId xmlns:a16="http://schemas.microsoft.com/office/drawing/2014/main" id="{114B102F-6059-4575-B77B-7E480630BA62}"/>
                  </a:ext>
                </a:extLst>
              </p:cNvPr>
              <p:cNvSpPr txBox="1"/>
              <p:nvPr/>
            </p:nvSpPr>
            <p:spPr>
              <a:xfrm>
                <a:off x="3213219" y="1907894"/>
                <a:ext cx="8716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i="1" dirty="0">
                    <a:solidFill>
                      <a:srgbClr val="002060"/>
                    </a:solidFill>
                  </a:rPr>
                  <a:t>YES</a:t>
                </a:r>
              </a:p>
            </p:txBody>
          </p:sp>
        </p:grpSp>
        <p:pic>
          <p:nvPicPr>
            <p:cNvPr id="6" name="Picture 2" descr="http://hartselleutilities.org/wp-content/uploads/2016/02/stop-sign.png">
              <a:extLst>
                <a:ext uri="{FF2B5EF4-FFF2-40B4-BE49-F238E27FC236}">
                  <a16:creationId xmlns:a16="http://schemas.microsoft.com/office/drawing/2014/main" id="{E79388B3-7A56-432D-866A-9242097EF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7541" y="1266342"/>
              <a:ext cx="985286" cy="574325"/>
            </a:xfrm>
            <a:prstGeom prst="rect">
              <a:avLst/>
            </a:prstGeom>
            <a:noFill/>
          </p:spPr>
        </p:pic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6A050481-0E9E-4F2F-8096-DA84F0461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8813" y="490219"/>
              <a:ext cx="2823413" cy="1891686"/>
            </a:xfrm>
            <a:prstGeom prst="rect">
              <a:avLst/>
            </a:prstGeom>
          </p:spPr>
        </p:pic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222A7FE1-B581-416C-8507-3AD9CF2E4111}"/>
                </a:ext>
              </a:extLst>
            </p:cNvPr>
            <p:cNvSpPr txBox="1"/>
            <p:nvPr/>
          </p:nvSpPr>
          <p:spPr>
            <a:xfrm>
              <a:off x="4868401" y="1423238"/>
              <a:ext cx="3085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Mutazione del gene </a:t>
              </a:r>
              <a:r>
                <a:rPr lang="it-IT" sz="1600" i="1" dirty="0"/>
                <a:t>JAK2</a:t>
              </a:r>
              <a:r>
                <a:rPr lang="it-IT" sz="1600" dirty="0"/>
                <a:t> , p.V617F</a:t>
              </a:r>
            </a:p>
          </p:txBody>
        </p:sp>
      </p:grp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C06011CC-94B0-4005-9C8E-8399E85BEAFF}"/>
              </a:ext>
            </a:extLst>
          </p:cNvPr>
          <p:cNvGrpSpPr/>
          <p:nvPr/>
        </p:nvGrpSpPr>
        <p:grpSpPr>
          <a:xfrm>
            <a:off x="1215115" y="2644130"/>
            <a:ext cx="10615851" cy="1888602"/>
            <a:chOff x="1215115" y="2644130"/>
            <a:chExt cx="10615851" cy="1888602"/>
          </a:xfrm>
        </p:grpSpPr>
        <p:grpSp>
          <p:nvGrpSpPr>
            <p:cNvPr id="7" name="Gruppo 13">
              <a:extLst>
                <a:ext uri="{FF2B5EF4-FFF2-40B4-BE49-F238E27FC236}">
                  <a16:creationId xmlns:a16="http://schemas.microsoft.com/office/drawing/2014/main" id="{7A2F8080-88D3-4250-8260-E027600B8838}"/>
                </a:ext>
              </a:extLst>
            </p:cNvPr>
            <p:cNvGrpSpPr/>
            <p:nvPr/>
          </p:nvGrpSpPr>
          <p:grpSpPr>
            <a:xfrm>
              <a:off x="1215115" y="2894077"/>
              <a:ext cx="991479" cy="694354"/>
              <a:chOff x="2043557" y="383399"/>
              <a:chExt cx="1074938" cy="779425"/>
            </a:xfrm>
          </p:grpSpPr>
          <p:sp>
            <p:nvSpPr>
              <p:cNvPr id="29" name="Rettangolo arrotondato 14">
                <a:extLst>
                  <a:ext uri="{FF2B5EF4-FFF2-40B4-BE49-F238E27FC236}">
                    <a16:creationId xmlns:a16="http://schemas.microsoft.com/office/drawing/2014/main" id="{12F1C7D2-5D1A-44CB-A2B6-FE1F4823C1E6}"/>
                  </a:ext>
                </a:extLst>
              </p:cNvPr>
              <p:cNvSpPr/>
              <p:nvPr/>
            </p:nvSpPr>
            <p:spPr>
              <a:xfrm>
                <a:off x="2043557" y="383399"/>
                <a:ext cx="1074938" cy="77942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A7248FE6-CBCF-44DD-B924-276A0090D155}"/>
                  </a:ext>
                </a:extLst>
              </p:cNvPr>
              <p:cNvSpPr/>
              <p:nvPr/>
            </p:nvSpPr>
            <p:spPr>
              <a:xfrm>
                <a:off x="2066386" y="406228"/>
                <a:ext cx="1029280" cy="73376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2800" i="1" kern="1200" dirty="0"/>
                  <a:t>CALR</a:t>
                </a:r>
              </a:p>
            </p:txBody>
          </p:sp>
        </p:grpSp>
        <p:grpSp>
          <p:nvGrpSpPr>
            <p:cNvPr id="8" name="Gruppo 16">
              <a:extLst>
                <a:ext uri="{FF2B5EF4-FFF2-40B4-BE49-F238E27FC236}">
                  <a16:creationId xmlns:a16="http://schemas.microsoft.com/office/drawing/2014/main" id="{E26F5B5D-26A6-4D32-B489-7D887ED5939C}"/>
                </a:ext>
              </a:extLst>
            </p:cNvPr>
            <p:cNvGrpSpPr/>
            <p:nvPr/>
          </p:nvGrpSpPr>
          <p:grpSpPr>
            <a:xfrm>
              <a:off x="2621850" y="3013654"/>
              <a:ext cx="1064109" cy="329021"/>
              <a:chOff x="3042303" y="1907894"/>
              <a:chExt cx="1153682" cy="369332"/>
            </a:xfrm>
          </p:grpSpPr>
          <p:cxnSp>
            <p:nvCxnSpPr>
              <p:cNvPr id="27" name="Connettore 2 26">
                <a:extLst>
                  <a:ext uri="{FF2B5EF4-FFF2-40B4-BE49-F238E27FC236}">
                    <a16:creationId xmlns:a16="http://schemas.microsoft.com/office/drawing/2014/main" id="{0BE3D829-5A4F-4829-B967-8BB94E608370}"/>
                  </a:ext>
                </a:extLst>
              </p:cNvPr>
              <p:cNvCxnSpPr/>
              <p:nvPr/>
            </p:nvCxnSpPr>
            <p:spPr>
              <a:xfrm>
                <a:off x="3042303" y="2237410"/>
                <a:ext cx="1153682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06D12BA-D666-4120-AE22-780F942094D4}"/>
                  </a:ext>
                </a:extLst>
              </p:cNvPr>
              <p:cNvSpPr txBox="1"/>
              <p:nvPr/>
            </p:nvSpPr>
            <p:spPr>
              <a:xfrm>
                <a:off x="3213219" y="1907894"/>
                <a:ext cx="8716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i="1" dirty="0">
                    <a:solidFill>
                      <a:srgbClr val="002060"/>
                    </a:solidFill>
                  </a:rPr>
                  <a:t>YES</a:t>
                </a:r>
              </a:p>
            </p:txBody>
          </p:sp>
        </p:grpSp>
        <p:pic>
          <p:nvPicPr>
            <p:cNvPr id="9" name="Picture 2" descr="http://hartselleutilities.org/wp-content/uploads/2016/02/stop-sign.png">
              <a:extLst>
                <a:ext uri="{FF2B5EF4-FFF2-40B4-BE49-F238E27FC236}">
                  <a16:creationId xmlns:a16="http://schemas.microsoft.com/office/drawing/2014/main" id="{12595DC1-3D65-4160-8DAC-4C33E986E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93994" y="2987915"/>
              <a:ext cx="985286" cy="574325"/>
            </a:xfrm>
            <a:prstGeom prst="rect">
              <a:avLst/>
            </a:prstGeom>
            <a:noFill/>
          </p:spPr>
        </p:pic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C1785813-DA4E-4E01-B78D-E0C172D0D7DF}"/>
                </a:ext>
              </a:extLst>
            </p:cNvPr>
            <p:cNvSpPr txBox="1"/>
            <p:nvPr/>
          </p:nvSpPr>
          <p:spPr>
            <a:xfrm>
              <a:off x="4847141" y="3010207"/>
              <a:ext cx="41604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Mutazioni del gene </a:t>
              </a:r>
              <a:r>
                <a:rPr lang="it-IT" sz="1600" i="1" dirty="0"/>
                <a:t>CALR</a:t>
              </a:r>
              <a:r>
                <a:rPr lang="it-IT" sz="1600" dirty="0"/>
                <a:t> </a:t>
              </a:r>
            </a:p>
            <a:p>
              <a:r>
                <a:rPr lang="it-IT" sz="1600" dirty="0"/>
                <a:t>Varianti più comuni: </a:t>
              </a:r>
              <a:r>
                <a:rPr lang="it-IT" sz="1600" b="1" dirty="0"/>
                <a:t>Tipo 1</a:t>
              </a:r>
              <a:r>
                <a:rPr lang="it-IT" sz="1600" dirty="0"/>
                <a:t> (del52), </a:t>
              </a:r>
              <a:r>
                <a:rPr lang="it-IT" sz="1600" b="1" dirty="0"/>
                <a:t>Tipo 2</a:t>
              </a:r>
              <a:r>
                <a:rPr lang="it-IT" sz="1600" dirty="0"/>
                <a:t> (ins5)</a:t>
              </a:r>
            </a:p>
          </p:txBody>
        </p: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404D69AA-FC74-49DF-8B92-5ED33AE22F04}"/>
                </a:ext>
              </a:extLst>
            </p:cNvPr>
            <p:cNvGrpSpPr/>
            <p:nvPr/>
          </p:nvGrpSpPr>
          <p:grpSpPr>
            <a:xfrm>
              <a:off x="8959136" y="2644130"/>
              <a:ext cx="2871830" cy="1888602"/>
              <a:chOff x="6204911" y="3252360"/>
              <a:chExt cx="3132536" cy="1898416"/>
            </a:xfrm>
          </p:grpSpPr>
          <p:grpSp>
            <p:nvGrpSpPr>
              <p:cNvPr id="54" name="Gruppo 53">
                <a:extLst>
                  <a:ext uri="{FF2B5EF4-FFF2-40B4-BE49-F238E27FC236}">
                    <a16:creationId xmlns:a16="http://schemas.microsoft.com/office/drawing/2014/main" id="{4FD27606-7CA6-437E-BCE7-629DB613E4C1}"/>
                  </a:ext>
                </a:extLst>
              </p:cNvPr>
              <p:cNvGrpSpPr/>
              <p:nvPr/>
            </p:nvGrpSpPr>
            <p:grpSpPr>
              <a:xfrm>
                <a:off x="6204911" y="3252360"/>
                <a:ext cx="2671744" cy="1722778"/>
                <a:chOff x="6233308" y="3337022"/>
                <a:chExt cx="2671744" cy="1589997"/>
              </a:xfrm>
            </p:grpSpPr>
            <p:pic>
              <p:nvPicPr>
                <p:cNvPr id="56" name="Immagine 55">
                  <a:extLst>
                    <a:ext uri="{FF2B5EF4-FFF2-40B4-BE49-F238E27FC236}">
                      <a16:creationId xmlns:a16="http://schemas.microsoft.com/office/drawing/2014/main" id="{7AC6835B-07E5-4A49-A9F5-56C5221035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33308" y="3342102"/>
                  <a:ext cx="1716993" cy="1584917"/>
                </a:xfrm>
                <a:prstGeom prst="rect">
                  <a:avLst/>
                </a:prstGeom>
              </p:spPr>
            </p:pic>
            <p:pic>
              <p:nvPicPr>
                <p:cNvPr id="57" name="Immagine 56">
                  <a:extLst>
                    <a:ext uri="{FF2B5EF4-FFF2-40B4-BE49-F238E27FC236}">
                      <a16:creationId xmlns:a16="http://schemas.microsoft.com/office/drawing/2014/main" id="{0D9C04A0-157A-4985-98F7-A9AFD78C8C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7160" b="39920"/>
                <a:stretch/>
              </p:blipFill>
              <p:spPr>
                <a:xfrm>
                  <a:off x="7635023" y="4037159"/>
                  <a:ext cx="1062880" cy="611378"/>
                </a:xfrm>
                <a:prstGeom prst="rect">
                  <a:avLst/>
                </a:prstGeom>
              </p:spPr>
            </p:pic>
            <p:pic>
              <p:nvPicPr>
                <p:cNvPr id="58" name="Immagine 57">
                  <a:extLst>
                    <a:ext uri="{FF2B5EF4-FFF2-40B4-BE49-F238E27FC236}">
                      <a16:creationId xmlns:a16="http://schemas.microsoft.com/office/drawing/2014/main" id="{AE1C2E3E-45C9-4CE0-8197-85A31B7907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49634" y="3337022"/>
                  <a:ext cx="1255418" cy="538036"/>
                </a:xfrm>
                <a:prstGeom prst="rect">
                  <a:avLst/>
                </a:prstGeom>
              </p:spPr>
            </p:pic>
          </p:grpSp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A395FA28-1BF1-4393-9F03-79385D6AB608}"/>
                  </a:ext>
                </a:extLst>
              </p:cNvPr>
              <p:cNvSpPr txBox="1"/>
              <p:nvPr/>
            </p:nvSpPr>
            <p:spPr>
              <a:xfrm>
                <a:off x="6889175" y="4689111"/>
                <a:ext cx="24482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/>
                  <a:t>Elettroforesi capillare + sequenziamento Sanger</a:t>
                </a:r>
              </a:p>
            </p:txBody>
          </p:sp>
        </p:grp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E4B89C2E-B920-44CB-A568-92D048936CC2}"/>
              </a:ext>
            </a:extLst>
          </p:cNvPr>
          <p:cNvGrpSpPr/>
          <p:nvPr/>
        </p:nvGrpSpPr>
        <p:grpSpPr>
          <a:xfrm>
            <a:off x="1304664" y="4324358"/>
            <a:ext cx="10361013" cy="2000984"/>
            <a:chOff x="1304664" y="4324358"/>
            <a:chExt cx="10361013" cy="2000984"/>
          </a:xfrm>
        </p:grpSpPr>
        <p:grpSp>
          <p:nvGrpSpPr>
            <p:cNvPr id="10" name="Gruppo 20">
              <a:extLst>
                <a:ext uri="{FF2B5EF4-FFF2-40B4-BE49-F238E27FC236}">
                  <a16:creationId xmlns:a16="http://schemas.microsoft.com/office/drawing/2014/main" id="{8555A239-04F0-48C4-BBEA-1CA22EDC970F}"/>
                </a:ext>
              </a:extLst>
            </p:cNvPr>
            <p:cNvGrpSpPr/>
            <p:nvPr/>
          </p:nvGrpSpPr>
          <p:grpSpPr>
            <a:xfrm>
              <a:off x="1304664" y="4324358"/>
              <a:ext cx="823105" cy="600117"/>
              <a:chOff x="3689136" y="431407"/>
              <a:chExt cx="892391" cy="673642"/>
            </a:xfrm>
          </p:grpSpPr>
          <p:sp>
            <p:nvSpPr>
              <p:cNvPr id="25" name="Rettangolo arrotondato 27">
                <a:extLst>
                  <a:ext uri="{FF2B5EF4-FFF2-40B4-BE49-F238E27FC236}">
                    <a16:creationId xmlns:a16="http://schemas.microsoft.com/office/drawing/2014/main" id="{2072A1AA-4394-46B0-9184-99D3B9B5E12F}"/>
                  </a:ext>
                </a:extLst>
              </p:cNvPr>
              <p:cNvSpPr/>
              <p:nvPr/>
            </p:nvSpPr>
            <p:spPr>
              <a:xfrm>
                <a:off x="3689136" y="431407"/>
                <a:ext cx="892391" cy="67364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ettangolo 25">
                <a:extLst>
                  <a:ext uri="{FF2B5EF4-FFF2-40B4-BE49-F238E27FC236}">
                    <a16:creationId xmlns:a16="http://schemas.microsoft.com/office/drawing/2014/main" id="{845D18F5-7244-4480-80A8-020596B8C25D}"/>
                  </a:ext>
                </a:extLst>
              </p:cNvPr>
              <p:cNvSpPr/>
              <p:nvPr/>
            </p:nvSpPr>
            <p:spPr>
              <a:xfrm>
                <a:off x="3708866" y="451137"/>
                <a:ext cx="852931" cy="6341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2400" i="1" kern="1200" dirty="0"/>
                  <a:t>MPL</a:t>
                </a:r>
              </a:p>
            </p:txBody>
          </p:sp>
        </p:grpSp>
        <p:grpSp>
          <p:nvGrpSpPr>
            <p:cNvPr id="11" name="Gruppo 23">
              <a:extLst>
                <a:ext uri="{FF2B5EF4-FFF2-40B4-BE49-F238E27FC236}">
                  <a16:creationId xmlns:a16="http://schemas.microsoft.com/office/drawing/2014/main" id="{F647CE1A-85A5-400B-B26D-62C0A86BA976}"/>
                </a:ext>
              </a:extLst>
            </p:cNvPr>
            <p:cNvGrpSpPr/>
            <p:nvPr/>
          </p:nvGrpSpPr>
          <p:grpSpPr>
            <a:xfrm>
              <a:off x="2506237" y="4682025"/>
              <a:ext cx="1064109" cy="329021"/>
              <a:chOff x="3042303" y="1907894"/>
              <a:chExt cx="1153682" cy="369332"/>
            </a:xfrm>
          </p:grpSpPr>
          <p:cxnSp>
            <p:nvCxnSpPr>
              <p:cNvPr id="23" name="Connettore 2 22">
                <a:extLst>
                  <a:ext uri="{FF2B5EF4-FFF2-40B4-BE49-F238E27FC236}">
                    <a16:creationId xmlns:a16="http://schemas.microsoft.com/office/drawing/2014/main" id="{DCE9E219-2D2E-49D9-BE65-CB49900AC7FA}"/>
                  </a:ext>
                </a:extLst>
              </p:cNvPr>
              <p:cNvCxnSpPr/>
              <p:nvPr/>
            </p:nvCxnSpPr>
            <p:spPr>
              <a:xfrm>
                <a:off x="3042303" y="2237410"/>
                <a:ext cx="1153682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3770AEE-83EF-47B0-955F-AB4F6993002E}"/>
                  </a:ext>
                </a:extLst>
              </p:cNvPr>
              <p:cNvSpPr txBox="1"/>
              <p:nvPr/>
            </p:nvSpPr>
            <p:spPr>
              <a:xfrm>
                <a:off x="3213219" y="1907894"/>
                <a:ext cx="8716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i="1" dirty="0">
                    <a:solidFill>
                      <a:srgbClr val="002060"/>
                    </a:solidFill>
                  </a:rPr>
                  <a:t>YES</a:t>
                </a:r>
              </a:p>
            </p:txBody>
          </p:sp>
        </p:grpSp>
        <p:pic>
          <p:nvPicPr>
            <p:cNvPr id="12" name="Picture 2" descr="http://hartselleutilities.org/wp-content/uploads/2016/02/stop-sign.png">
              <a:extLst>
                <a:ext uri="{FF2B5EF4-FFF2-40B4-BE49-F238E27FC236}">
                  <a16:creationId xmlns:a16="http://schemas.microsoft.com/office/drawing/2014/main" id="{0B76C6C0-1DE8-435D-9DDB-4AC55F5A1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0580" y="4649222"/>
              <a:ext cx="985286" cy="574325"/>
            </a:xfrm>
            <a:prstGeom prst="rect">
              <a:avLst/>
            </a:prstGeom>
            <a:noFill/>
          </p:spPr>
        </p:pic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643A76C2-DA79-4E38-A5AA-6CF8C49D25FB}"/>
                </a:ext>
              </a:extLst>
            </p:cNvPr>
            <p:cNvSpPr txBox="1"/>
            <p:nvPr/>
          </p:nvSpPr>
          <p:spPr>
            <a:xfrm>
              <a:off x="4847141" y="4624416"/>
              <a:ext cx="42052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/>
                <a:t>Mutazioni del gene </a:t>
              </a:r>
              <a:r>
                <a:rPr lang="it-IT" sz="1600" i="1" dirty="0"/>
                <a:t>MPL </a:t>
              </a:r>
            </a:p>
            <a:p>
              <a:r>
                <a:rPr lang="it-IT" sz="1600" dirty="0"/>
                <a:t>Varianti più comuni: </a:t>
              </a:r>
              <a:r>
                <a:rPr lang="pl-PL" sz="1600" b="1" dirty="0"/>
                <a:t>MPL W515L</a:t>
              </a:r>
              <a:r>
                <a:rPr lang="pl-PL" sz="1600" dirty="0"/>
                <a:t> o </a:t>
              </a:r>
              <a:r>
                <a:rPr lang="pl-PL" sz="1600" b="1" dirty="0"/>
                <a:t>MPL W515K</a:t>
              </a:r>
              <a:endParaRPr lang="it-IT" sz="1600" dirty="0"/>
            </a:p>
          </p:txBody>
        </p:sp>
        <p:grpSp>
          <p:nvGrpSpPr>
            <p:cNvPr id="60" name="Gruppo 59">
              <a:extLst>
                <a:ext uri="{FF2B5EF4-FFF2-40B4-BE49-F238E27FC236}">
                  <a16:creationId xmlns:a16="http://schemas.microsoft.com/office/drawing/2014/main" id="{3A63D99B-3AFA-4AD6-A38C-ABB2749D78D9}"/>
                </a:ext>
              </a:extLst>
            </p:cNvPr>
            <p:cNvGrpSpPr/>
            <p:nvPr/>
          </p:nvGrpSpPr>
          <p:grpSpPr>
            <a:xfrm>
              <a:off x="9180311" y="5001311"/>
              <a:ext cx="2485366" cy="1324031"/>
              <a:chOff x="6744747" y="5466745"/>
              <a:chExt cx="2313576" cy="1236724"/>
            </a:xfrm>
          </p:grpSpPr>
          <p:pic>
            <p:nvPicPr>
              <p:cNvPr id="61" name="Immagine 60">
                <a:extLst>
                  <a:ext uri="{FF2B5EF4-FFF2-40B4-BE49-F238E27FC236}">
                    <a16:creationId xmlns:a16="http://schemas.microsoft.com/office/drawing/2014/main" id="{D3D8F7EF-3EFA-4AC0-AFF7-AC1B0EC4D6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6433" r="26410"/>
              <a:stretch/>
            </p:blipFill>
            <p:spPr>
              <a:xfrm>
                <a:off x="6744747" y="5466745"/>
                <a:ext cx="1226620" cy="1037813"/>
              </a:xfrm>
              <a:prstGeom prst="rect">
                <a:avLst/>
              </a:prstGeom>
            </p:spPr>
          </p:pic>
          <p:pic>
            <p:nvPicPr>
              <p:cNvPr id="62" name="Immagine 61">
                <a:extLst>
                  <a:ext uri="{FF2B5EF4-FFF2-40B4-BE49-F238E27FC236}">
                    <a16:creationId xmlns:a16="http://schemas.microsoft.com/office/drawing/2014/main" id="{A171F49D-C917-4AF0-8EFB-85D5C6699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71367" y="5543327"/>
                <a:ext cx="1045844" cy="801569"/>
              </a:xfrm>
              <a:prstGeom prst="rect">
                <a:avLst/>
              </a:prstGeom>
            </p:spPr>
          </p:pic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6822CBCB-2863-44F7-B1DD-4267EF714147}"/>
                  </a:ext>
                </a:extLst>
              </p:cNvPr>
              <p:cNvSpPr txBox="1"/>
              <p:nvPr/>
            </p:nvSpPr>
            <p:spPr>
              <a:xfrm>
                <a:off x="6786280" y="6472706"/>
                <a:ext cx="2272043" cy="230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err="1"/>
                  <a:t>Rotorgene</a:t>
                </a:r>
                <a:r>
                  <a:rPr lang="it-IT" sz="1200" dirty="0"/>
                  <a:t> + sequenziamento Sanger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333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4" descr="1.099.000 Soltanto Una Persona Illustrazioni stock, grafiche vettoriali  royalty-free e clip art - iStock | Solo una donna, Persone, Solo adulti">
            <a:extLst>
              <a:ext uri="{FF2B5EF4-FFF2-40B4-BE49-F238E27FC236}">
                <a16:creationId xmlns:a16="http://schemas.microsoft.com/office/drawing/2014/main" id="{5BD81CEF-3203-15EA-B266-04CC616A7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31" y="1709601"/>
            <a:ext cx="1067315" cy="106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 descr="Foto di Medico Stilizzato: scarica immagini gratuite di alta qualità |  Freepik">
            <a:extLst>
              <a:ext uri="{FF2B5EF4-FFF2-40B4-BE49-F238E27FC236}">
                <a16:creationId xmlns:a16="http://schemas.microsoft.com/office/drawing/2014/main" id="{D9BD5F1C-9BB4-802B-EF75-F2A9E1F6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01" y="664409"/>
            <a:ext cx="983412" cy="9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Immagine 106">
            <a:extLst>
              <a:ext uri="{FF2B5EF4-FFF2-40B4-BE49-F238E27FC236}">
                <a16:creationId xmlns:a16="http://schemas.microsoft.com/office/drawing/2014/main" id="{54E8C925-6DE7-1B02-B640-6B9796F44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06" y="1647821"/>
            <a:ext cx="1137074" cy="1137074"/>
          </a:xfrm>
          <a:prstGeom prst="rect">
            <a:avLst/>
          </a:prstGeom>
        </p:spPr>
      </p:pic>
      <p:sp>
        <p:nvSpPr>
          <p:cNvPr id="108" name="Freccia bidirezionale orizzontale 107">
            <a:extLst>
              <a:ext uri="{FF2B5EF4-FFF2-40B4-BE49-F238E27FC236}">
                <a16:creationId xmlns:a16="http://schemas.microsoft.com/office/drawing/2014/main" id="{857D639D-5663-60D1-933E-0466209802B7}"/>
              </a:ext>
            </a:extLst>
          </p:cNvPr>
          <p:cNvSpPr/>
          <p:nvPr/>
        </p:nvSpPr>
        <p:spPr>
          <a:xfrm rot="19760880">
            <a:off x="2071073" y="1661533"/>
            <a:ext cx="666962" cy="17867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Freccia bidirezionale orizzontale 108">
            <a:extLst>
              <a:ext uri="{FF2B5EF4-FFF2-40B4-BE49-F238E27FC236}">
                <a16:creationId xmlns:a16="http://schemas.microsoft.com/office/drawing/2014/main" id="{EBBE01B0-AF42-5B37-0B46-519EE81A6847}"/>
              </a:ext>
            </a:extLst>
          </p:cNvPr>
          <p:cNvSpPr/>
          <p:nvPr/>
        </p:nvSpPr>
        <p:spPr>
          <a:xfrm rot="2116961">
            <a:off x="3176518" y="1673745"/>
            <a:ext cx="666962" cy="17867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Illustrazione Uomo Dubbioso, Persone, Punto Interrogativo, Dubbio PNG e  Vector per il download gratuito">
            <a:extLst>
              <a:ext uri="{FF2B5EF4-FFF2-40B4-BE49-F238E27FC236}">
                <a16:creationId xmlns:a16="http://schemas.microsoft.com/office/drawing/2014/main" id="{65E01F28-4131-D466-D502-E4964A99D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518" y="2526896"/>
            <a:ext cx="1371538" cy="13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641C0898-3EB2-C84F-E1DF-4C19071D607A}"/>
              </a:ext>
            </a:extLst>
          </p:cNvPr>
          <p:cNvSpPr txBox="1"/>
          <p:nvPr/>
        </p:nvSpPr>
        <p:spPr>
          <a:xfrm>
            <a:off x="281558" y="153100"/>
            <a:ext cx="663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Campione triplo negativo,  diagnosi/prognosi?</a:t>
            </a:r>
          </a:p>
        </p:txBody>
      </p:sp>
      <p:sp>
        <p:nvSpPr>
          <p:cNvPr id="110" name="Parentesi graffa chiusa 109">
            <a:extLst>
              <a:ext uri="{FF2B5EF4-FFF2-40B4-BE49-F238E27FC236}">
                <a16:creationId xmlns:a16="http://schemas.microsoft.com/office/drawing/2014/main" id="{5068674A-CB9A-3EBF-3BBE-32467071FE3A}"/>
              </a:ext>
            </a:extLst>
          </p:cNvPr>
          <p:cNvSpPr/>
          <p:nvPr/>
        </p:nvSpPr>
        <p:spPr>
          <a:xfrm rot="5400000">
            <a:off x="2720118" y="2136896"/>
            <a:ext cx="427769" cy="17237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CABF0491-81C7-E668-FC2B-423B19DBC96D}"/>
              </a:ext>
            </a:extLst>
          </p:cNvPr>
          <p:cNvSpPr txBox="1"/>
          <p:nvPr/>
        </p:nvSpPr>
        <p:spPr>
          <a:xfrm>
            <a:off x="1745835" y="3219447"/>
            <a:ext cx="288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SEQUENZIAMENTO NGS</a:t>
            </a:r>
          </a:p>
        </p:txBody>
      </p:sp>
      <p:pic>
        <p:nvPicPr>
          <p:cNvPr id="1028" name="Picture 4" descr="sequencers-large">
            <a:extLst>
              <a:ext uri="{FF2B5EF4-FFF2-40B4-BE49-F238E27FC236}">
                <a16:creationId xmlns:a16="http://schemas.microsoft.com/office/drawing/2014/main" id="{7AF4F642-4AFB-E020-BAE7-7C5C4014F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r="41647" b="14950"/>
          <a:stretch/>
        </p:blipFill>
        <p:spPr bwMode="auto">
          <a:xfrm>
            <a:off x="4626504" y="3657290"/>
            <a:ext cx="3340394" cy="261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Immagine 122">
            <a:extLst>
              <a:ext uri="{FF2B5EF4-FFF2-40B4-BE49-F238E27FC236}">
                <a16:creationId xmlns:a16="http://schemas.microsoft.com/office/drawing/2014/main" id="{3B6B0BDB-A338-1D76-A735-68F7C496F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99" y="3968924"/>
            <a:ext cx="2729099" cy="2288552"/>
          </a:xfrm>
          <a:prstGeom prst="rect">
            <a:avLst/>
          </a:prstGeom>
        </p:spPr>
      </p:pic>
      <p:sp>
        <p:nvSpPr>
          <p:cNvPr id="2" name="Freccia bidirezionale orizzontale 1">
            <a:extLst>
              <a:ext uri="{FF2B5EF4-FFF2-40B4-BE49-F238E27FC236}">
                <a16:creationId xmlns:a16="http://schemas.microsoft.com/office/drawing/2014/main" id="{4B28956F-27B1-A0A8-D6D9-E9A436598019}"/>
              </a:ext>
            </a:extLst>
          </p:cNvPr>
          <p:cNvSpPr/>
          <p:nvPr/>
        </p:nvSpPr>
        <p:spPr>
          <a:xfrm>
            <a:off x="2224875" y="2367955"/>
            <a:ext cx="1341412" cy="6807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DAB3D846-27B5-071E-18C2-7876B2286350}"/>
              </a:ext>
            </a:extLst>
          </p:cNvPr>
          <p:cNvSpPr txBox="1">
            <a:spLocks/>
          </p:cNvSpPr>
          <p:nvPr/>
        </p:nvSpPr>
        <p:spPr>
          <a:xfrm>
            <a:off x="4769903" y="6542325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19B917-3897-46DF-A7EC-6B3848A08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9185" y="388352"/>
            <a:ext cx="3781988" cy="20949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CE349DC-B514-44CA-B19E-700FC6CD39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6694" y="3968924"/>
            <a:ext cx="3130770" cy="19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35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cona linea per referto medico 2258582 Arte vettoriale a Vecteezy">
            <a:extLst>
              <a:ext uri="{FF2B5EF4-FFF2-40B4-BE49-F238E27FC236}">
                <a16:creationId xmlns:a16="http://schemas.microsoft.com/office/drawing/2014/main" id="{96F0FF60-97E2-9371-8077-70B501C01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4" y="1405275"/>
            <a:ext cx="2488985" cy="379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6F9E1A-B161-3E50-BA3C-1EB611317F7B}"/>
              </a:ext>
            </a:extLst>
          </p:cNvPr>
          <p:cNvSpPr txBox="1"/>
          <p:nvPr/>
        </p:nvSpPr>
        <p:spPr>
          <a:xfrm>
            <a:off x="3351078" y="2348801"/>
            <a:ext cx="21350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600" dirty="0"/>
              <a:t>Nome Cognome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Data di nascita ….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Esito esame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Eventuali note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Firma </a:t>
            </a:r>
          </a:p>
        </p:txBody>
      </p:sp>
      <p:sp>
        <p:nvSpPr>
          <p:cNvPr id="3" name="Fumetto: ovale 2">
            <a:extLst>
              <a:ext uri="{FF2B5EF4-FFF2-40B4-BE49-F238E27FC236}">
                <a16:creationId xmlns:a16="http://schemas.microsoft.com/office/drawing/2014/main" id="{0AA9D0B7-0A35-8669-9F11-09CADA878A6E}"/>
              </a:ext>
            </a:extLst>
          </p:cNvPr>
          <p:cNvSpPr/>
          <p:nvPr/>
        </p:nvSpPr>
        <p:spPr>
          <a:xfrm rot="2616432">
            <a:off x="2894723" y="1971841"/>
            <a:ext cx="2870248" cy="2108139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6" name="Picture 6" descr="il singolo disegno continuo a linea singola del giovane medico maschio  aiuta il paziente a camminare la terapia usando la stampella in ospedale.  concetto di servizio di trattamento medico illustrazione vettoriale di">
            <a:extLst>
              <a:ext uri="{FF2B5EF4-FFF2-40B4-BE49-F238E27FC236}">
                <a16:creationId xmlns:a16="http://schemas.microsoft.com/office/drawing/2014/main" id="{E5A09F6E-D15F-029E-56FC-1488686F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70" y="4312566"/>
            <a:ext cx="3641385" cy="254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7E12AA-CB00-82A7-CB51-6D0ECEEB13A7}"/>
              </a:ext>
            </a:extLst>
          </p:cNvPr>
          <p:cNvSpPr txBox="1"/>
          <p:nvPr/>
        </p:nvSpPr>
        <p:spPr>
          <a:xfrm>
            <a:off x="506625" y="294073"/>
            <a:ext cx="824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C00000"/>
                </a:solidFill>
              </a:rPr>
              <a:t>INSERIMENTO RISULTATI, FIRMA E CONSEGNA REFERTO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2153A2D2-E26F-8D98-39C3-A055AE601A6F}"/>
              </a:ext>
            </a:extLst>
          </p:cNvPr>
          <p:cNvSpPr txBox="1">
            <a:spLocks/>
          </p:cNvSpPr>
          <p:nvPr/>
        </p:nvSpPr>
        <p:spPr>
          <a:xfrm>
            <a:off x="197903" y="6553012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902E33C-2113-460A-8831-0E3FAE2A5D19}"/>
              </a:ext>
            </a:extLst>
          </p:cNvPr>
          <p:cNvGrpSpPr/>
          <p:nvPr/>
        </p:nvGrpSpPr>
        <p:grpSpPr>
          <a:xfrm>
            <a:off x="5857651" y="294073"/>
            <a:ext cx="6218070" cy="5273937"/>
            <a:chOff x="5857651" y="294073"/>
            <a:chExt cx="6218070" cy="5273937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D96C03CB-A373-4FD6-9EA2-72C644DC559B}"/>
                </a:ext>
              </a:extLst>
            </p:cNvPr>
            <p:cNvSpPr txBox="1"/>
            <p:nvPr/>
          </p:nvSpPr>
          <p:spPr>
            <a:xfrm>
              <a:off x="5857651" y="797857"/>
              <a:ext cx="6218070" cy="278473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it-IT" dirty="0"/>
                <a:t>Campione di sangue non idoneo o provette non adeguate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it-IT" dirty="0"/>
                <a:t>Modulistica non correttamente compilata 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it-IT" dirty="0"/>
                <a:t>Consenso informato non firmato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it-IT" dirty="0"/>
                <a:t>Qualità e quantità DNA non sufficiente 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it-IT" dirty="0"/>
                <a:t>Dubbia interpretazione dei risultati</a:t>
              </a:r>
            </a:p>
          </p:txBody>
        </p:sp>
        <p:sp>
          <p:nvSpPr>
            <p:cNvPr id="10" name="Freccia in giù 9">
              <a:extLst>
                <a:ext uri="{FF2B5EF4-FFF2-40B4-BE49-F238E27FC236}">
                  <a16:creationId xmlns:a16="http://schemas.microsoft.com/office/drawing/2014/main" id="{28148FA2-FF72-4BDA-A147-7BF841E379B1}"/>
                </a:ext>
              </a:extLst>
            </p:cNvPr>
            <p:cNvSpPr/>
            <p:nvPr/>
          </p:nvSpPr>
          <p:spPr>
            <a:xfrm>
              <a:off x="8843026" y="3717046"/>
              <a:ext cx="785282" cy="1316402"/>
            </a:xfrm>
            <a:prstGeom prst="down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0E0ED7D-5BA9-4483-BF9C-BDD45172F646}"/>
                </a:ext>
              </a:extLst>
            </p:cNvPr>
            <p:cNvSpPr txBox="1"/>
            <p:nvPr/>
          </p:nvSpPr>
          <p:spPr>
            <a:xfrm>
              <a:off x="7558695" y="5167900"/>
              <a:ext cx="3676903" cy="40011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Ritardo nella consegna del referto</a:t>
              </a:r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C233FE2D-622B-4288-90ED-611417900B6B}"/>
                </a:ext>
              </a:extLst>
            </p:cNvPr>
            <p:cNvSpPr/>
            <p:nvPr/>
          </p:nvSpPr>
          <p:spPr>
            <a:xfrm>
              <a:off x="8406625" y="294073"/>
              <a:ext cx="16580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  <a:latin typeface="Calibri" pitchFamily="34" charset="0"/>
                  <a:ea typeface="ＭＳ Ｐゴシック" pitchFamily="34" charset="-128"/>
                </a:rPr>
                <a:t>Non conformità</a:t>
              </a:r>
              <a:endParaRPr lang="it-IT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40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2EC90F-EE8C-6E51-90AE-CD234D44592E}"/>
              </a:ext>
            </a:extLst>
          </p:cNvPr>
          <p:cNvSpPr txBox="1"/>
          <p:nvPr/>
        </p:nvSpPr>
        <p:spPr>
          <a:xfrm>
            <a:off x="1164516" y="5105111"/>
            <a:ext cx="4243589" cy="946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C00000"/>
                </a:solidFill>
                <a:latin typeface="Lucida Calligraphy" panose="03010101010101010101" pitchFamily="66" charset="0"/>
                <a:cs typeface="Dreaming Outloud Script Pro" panose="020F0502020204030204" pitchFamily="66" charset="0"/>
              </a:rPr>
              <a:t>GRAZIE</a:t>
            </a:r>
            <a:endParaRPr lang="en-US" sz="2200" dirty="0">
              <a:solidFill>
                <a:srgbClr val="C00000"/>
              </a:solidFill>
              <a:latin typeface="Lucida Calligraphy" panose="03010101010101010101" pitchFamily="66" charset="0"/>
              <a:cs typeface="Dreaming Outloud Script Pro" panose="020F0502020204030204" pitchFamily="66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A7A4D9F-658E-7970-4DDA-C2EB3A35AC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3"/>
          <a:stretch/>
        </p:blipFill>
        <p:spPr>
          <a:xfrm>
            <a:off x="7734445" y="2525161"/>
            <a:ext cx="4113773" cy="410134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CA187D0-CEAF-DC3C-FC19-8DEB5630BD31}"/>
              </a:ext>
            </a:extLst>
          </p:cNvPr>
          <p:cNvSpPr txBox="1">
            <a:spLocks/>
          </p:cNvSpPr>
          <p:nvPr/>
        </p:nvSpPr>
        <p:spPr>
          <a:xfrm>
            <a:off x="154654" y="6474010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400" dirty="0">
                <a:solidFill>
                  <a:schemeClr val="tx1"/>
                </a:solidFill>
              </a:rPr>
              <a:t>Giornata del Paziente 2025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E8645D4-A15C-427F-B76B-6B6C96B9C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61" y="526490"/>
            <a:ext cx="7106384" cy="3997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5535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4F4CB06-FC82-41C3-202B-60AF13DB912B}"/>
              </a:ext>
            </a:extLst>
          </p:cNvPr>
          <p:cNvSpPr/>
          <p:nvPr/>
        </p:nvSpPr>
        <p:spPr>
          <a:xfrm>
            <a:off x="155203" y="218461"/>
            <a:ext cx="665380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noAutofit/>
          </a:bodyPr>
          <a:lstStyle/>
          <a:p>
            <a:pPr algn="ctr">
              <a:defRPr/>
            </a:pPr>
            <a:r>
              <a:rPr lang="it-IT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LABORATORIO CRIMM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E900F99-3D77-6607-6215-B1CE39A0F032}"/>
              </a:ext>
            </a:extLst>
          </p:cNvPr>
          <p:cNvSpPr txBox="1"/>
          <p:nvPr/>
        </p:nvSpPr>
        <p:spPr>
          <a:xfrm>
            <a:off x="155203" y="1141791"/>
            <a:ext cx="73467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it-IT" dirty="0">
                <a:solidFill>
                  <a:prstClr val="black"/>
                </a:solidFill>
                <a:latin typeface="Calibri"/>
              </a:rPr>
              <a:t>CENTRO DI RICERCA ED INNOVAZIONE PER MALATTIE MIELOPROLIFERATIVE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98A47F2-FF26-AAE6-440E-60811399C363}"/>
              </a:ext>
            </a:extLst>
          </p:cNvPr>
          <p:cNvSpPr txBox="1"/>
          <p:nvPr/>
        </p:nvSpPr>
        <p:spPr>
          <a:xfrm>
            <a:off x="7983194" y="3044701"/>
            <a:ext cx="370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FF0000"/>
                </a:solidFill>
                <a:latin typeface="Calibri"/>
              </a:rPr>
              <a:t>DIAGNOSTICA e RICERCA</a:t>
            </a:r>
            <a:r>
              <a:rPr lang="it-IT" sz="2400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727473-CFF1-F1A9-6D12-8761E796FD19}"/>
              </a:ext>
            </a:extLst>
          </p:cNvPr>
          <p:cNvSpPr txBox="1"/>
          <p:nvPr/>
        </p:nvSpPr>
        <p:spPr>
          <a:xfrm>
            <a:off x="155203" y="2813869"/>
            <a:ext cx="3500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Laboratorio di </a:t>
            </a:r>
            <a:r>
              <a:rPr lang="it-IT" dirty="0" err="1"/>
              <a:t>OncoEmatologia</a:t>
            </a:r>
            <a:r>
              <a:rPr lang="it-IT" dirty="0"/>
              <a:t>:</a:t>
            </a:r>
          </a:p>
          <a:p>
            <a:r>
              <a:rPr lang="it-IT" dirty="0"/>
              <a:t>Onco= tumori</a:t>
            </a:r>
          </a:p>
          <a:p>
            <a:r>
              <a:rPr lang="it-IT" dirty="0"/>
              <a:t>Ematologia= sangue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A47D8DB-C201-1412-AD35-4CAC065F440C}"/>
              </a:ext>
            </a:extLst>
          </p:cNvPr>
          <p:cNvSpPr txBox="1"/>
          <p:nvPr/>
        </p:nvSpPr>
        <p:spPr>
          <a:xfrm>
            <a:off x="3769929" y="2819883"/>
            <a:ext cx="395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malattie mieloproliferative croniche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Mastocitosi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Leucemia Mieloide Acuta</a:t>
            </a:r>
          </a:p>
        </p:txBody>
      </p:sp>
      <p:sp>
        <p:nvSpPr>
          <p:cNvPr id="18" name="Parentesi graffa aperta 17">
            <a:extLst>
              <a:ext uri="{FF2B5EF4-FFF2-40B4-BE49-F238E27FC236}">
                <a16:creationId xmlns:a16="http://schemas.microsoft.com/office/drawing/2014/main" id="{8DB92459-2851-775D-FBE0-497AD5289550}"/>
              </a:ext>
            </a:extLst>
          </p:cNvPr>
          <p:cNvSpPr/>
          <p:nvPr/>
        </p:nvSpPr>
        <p:spPr>
          <a:xfrm>
            <a:off x="3267857" y="2837986"/>
            <a:ext cx="343561" cy="92333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64D4938-15A3-BE49-CA3E-2CAE1786B78C}"/>
              </a:ext>
            </a:extLst>
          </p:cNvPr>
          <p:cNvCxnSpPr/>
          <p:nvPr/>
        </p:nvCxnSpPr>
        <p:spPr>
          <a:xfrm>
            <a:off x="7501913" y="3297382"/>
            <a:ext cx="43410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Segnaposto contenuto 4">
            <a:extLst>
              <a:ext uri="{FF2B5EF4-FFF2-40B4-BE49-F238E27FC236}">
                <a16:creationId xmlns:a16="http://schemas.microsoft.com/office/drawing/2014/main" id="{704BE16A-D603-DF1B-6360-B4DDD8C24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16"/>
          <a:stretch/>
        </p:blipFill>
        <p:spPr>
          <a:xfrm>
            <a:off x="105898" y="5181430"/>
            <a:ext cx="3376209" cy="768106"/>
          </a:xfrm>
          <a:prstGeom prst="rect">
            <a:avLst/>
          </a:prstGeom>
        </p:spPr>
      </p:pic>
      <p:pic>
        <p:nvPicPr>
          <p:cNvPr id="22" name="Segnaposto contenuto 4">
            <a:extLst>
              <a:ext uri="{FF2B5EF4-FFF2-40B4-BE49-F238E27FC236}">
                <a16:creationId xmlns:a16="http://schemas.microsoft.com/office/drawing/2014/main" id="{7D8E2915-4A9F-DA65-9A76-8B16FC4E3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91"/>
          <a:stretch/>
        </p:blipFill>
        <p:spPr>
          <a:xfrm>
            <a:off x="6582884" y="5344974"/>
            <a:ext cx="3376209" cy="763120"/>
          </a:xfrm>
          <a:prstGeom prst="rect">
            <a:avLst/>
          </a:prstGeom>
        </p:spPr>
      </p:pic>
      <p:pic>
        <p:nvPicPr>
          <p:cNvPr id="23" name="Segnaposto contenuto 4">
            <a:extLst>
              <a:ext uri="{FF2B5EF4-FFF2-40B4-BE49-F238E27FC236}">
                <a16:creationId xmlns:a16="http://schemas.microsoft.com/office/drawing/2014/main" id="{678F9B0A-AAE4-EA09-8908-F848A61977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5" b="49286"/>
          <a:stretch/>
        </p:blipFill>
        <p:spPr>
          <a:xfrm>
            <a:off x="3406401" y="5344974"/>
            <a:ext cx="3194289" cy="627383"/>
          </a:xfrm>
          <a:prstGeom prst="rect">
            <a:avLst/>
          </a:prstGeom>
        </p:spPr>
      </p:pic>
      <p:pic>
        <p:nvPicPr>
          <p:cNvPr id="24" name="Segnaposto contenuto 4">
            <a:extLst>
              <a:ext uri="{FF2B5EF4-FFF2-40B4-BE49-F238E27FC236}">
                <a16:creationId xmlns:a16="http://schemas.microsoft.com/office/drawing/2014/main" id="{2B1516B7-F0C8-AC96-A004-4983EEA03A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59" r="40467" b="27313"/>
          <a:stretch/>
        </p:blipFill>
        <p:spPr>
          <a:xfrm>
            <a:off x="9901193" y="5330042"/>
            <a:ext cx="1969161" cy="650204"/>
          </a:xfrm>
          <a:prstGeom prst="rect">
            <a:avLst/>
          </a:prstGeom>
        </p:spPr>
      </p:pic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5C5B688F-26F9-81DF-0547-A30C39CBAC06}"/>
              </a:ext>
            </a:extLst>
          </p:cNvPr>
          <p:cNvSpPr txBox="1">
            <a:spLocks/>
          </p:cNvSpPr>
          <p:nvPr/>
        </p:nvSpPr>
        <p:spPr>
          <a:xfrm>
            <a:off x="154654" y="6474010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59059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C53C13-7CBA-94B4-4FA5-11735F73DF26}"/>
              </a:ext>
            </a:extLst>
          </p:cNvPr>
          <p:cNvSpPr txBox="1"/>
          <p:nvPr/>
        </p:nvSpPr>
        <p:spPr>
          <a:xfrm>
            <a:off x="2333676" y="6157036"/>
            <a:ext cx="9384252" cy="5474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E’ </a:t>
            </a:r>
            <a:r>
              <a:rPr lang="en-US" dirty="0" err="1"/>
              <a:t>r</a:t>
            </a:r>
            <a:r>
              <a:rPr lang="en-US" b="0" i="0" dirty="0" err="1">
                <a:effectLst/>
              </a:rPr>
              <a:t>esponsabile</a:t>
            </a:r>
            <a:r>
              <a:rPr lang="en-US" b="0" i="0" dirty="0">
                <a:effectLst/>
              </a:rPr>
              <a:t> di </a:t>
            </a:r>
            <a:r>
              <a:rPr lang="en-US" b="0" i="0" dirty="0" err="1">
                <a:effectLst/>
              </a:rPr>
              <a:t>tutte</a:t>
            </a:r>
            <a:r>
              <a:rPr lang="en-US" b="0" i="0" dirty="0">
                <a:effectLst/>
              </a:rPr>
              <a:t> le </a:t>
            </a:r>
            <a:r>
              <a:rPr lang="en-US" b="0" i="0" dirty="0" err="1">
                <a:effectLst/>
              </a:rPr>
              <a:t>informazioni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ereditarie</a:t>
            </a:r>
            <a:r>
              <a:rPr lang="en-US" b="0" i="0" dirty="0">
                <a:effectLst/>
              </a:rPr>
              <a:t> per </a:t>
            </a:r>
            <a:r>
              <a:rPr lang="en-US" b="0" i="0" dirty="0" err="1">
                <a:effectLst/>
              </a:rPr>
              <a:t>definire</a:t>
            </a:r>
            <a:r>
              <a:rPr lang="en-US" b="0" i="0" dirty="0">
                <a:effectLst/>
              </a:rPr>
              <a:t> i </a:t>
            </a:r>
            <a:r>
              <a:rPr lang="en-US" b="0" i="0" dirty="0" err="1">
                <a:effectLst/>
              </a:rPr>
              <a:t>caratteri</a:t>
            </a:r>
            <a:r>
              <a:rPr lang="en-US" b="0" i="0" dirty="0">
                <a:effectLst/>
              </a:rPr>
              <a:t> di un </a:t>
            </a:r>
            <a:r>
              <a:rPr lang="en-US" b="0" i="0" dirty="0" err="1">
                <a:effectLst/>
              </a:rPr>
              <a:t>organismo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vivente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dalle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piante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agli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animali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fino</a:t>
            </a:r>
            <a:r>
              <a:rPr lang="en-US" b="0" i="0" dirty="0">
                <a:effectLst/>
              </a:rPr>
              <a:t> ai </a:t>
            </a:r>
            <a:r>
              <a:rPr lang="en-US" b="0" i="0" dirty="0" err="1">
                <a:effectLst/>
              </a:rPr>
              <a:t>batteri</a:t>
            </a:r>
            <a:endParaRPr lang="en-US" dirty="0"/>
          </a:p>
        </p:txBody>
      </p:sp>
      <p:pic>
        <p:nvPicPr>
          <p:cNvPr id="6" name="Immagine 5" descr="Immagine che contiene stazionario, catena, grafica vettoriale&#10;&#10;Descrizione generata automaticamente">
            <a:extLst>
              <a:ext uri="{FF2B5EF4-FFF2-40B4-BE49-F238E27FC236}">
                <a16:creationId xmlns:a16="http://schemas.microsoft.com/office/drawing/2014/main" id="{A6313F1A-9B0E-A5B9-18D5-216D856C3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1" b="1"/>
          <a:stretch/>
        </p:blipFill>
        <p:spPr>
          <a:xfrm>
            <a:off x="7025802" y="2287368"/>
            <a:ext cx="4223362" cy="3406030"/>
          </a:xfrm>
          <a:prstGeom prst="rect">
            <a:avLst/>
          </a:prstGeom>
          <a:effectLst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1DBCE3-040F-6D6A-4D49-D0F47F3BD0AE}"/>
              </a:ext>
            </a:extLst>
          </p:cNvPr>
          <p:cNvSpPr txBox="1"/>
          <p:nvPr/>
        </p:nvSpPr>
        <p:spPr>
          <a:xfrm>
            <a:off x="382495" y="152769"/>
            <a:ext cx="628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 PRIMA DI ENTRARE NEL VIVO DI QUESTA CHIACCHIERATA….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D5A3D5-32AC-D1EF-5881-27BA6D83E125}"/>
              </a:ext>
            </a:extLst>
          </p:cNvPr>
          <p:cNvSpPr txBox="1"/>
          <p:nvPr/>
        </p:nvSpPr>
        <p:spPr>
          <a:xfrm>
            <a:off x="890138" y="765587"/>
            <a:ext cx="3667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Che cosa è il DNA?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D3C1530-1412-89C9-BB6C-54E8FE41CE62}"/>
              </a:ext>
            </a:extLst>
          </p:cNvPr>
          <p:cNvSpPr txBox="1">
            <a:spLocks/>
          </p:cNvSpPr>
          <p:nvPr/>
        </p:nvSpPr>
        <p:spPr>
          <a:xfrm>
            <a:off x="0" y="6553012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726FA62-F200-4CC6-B633-D7F70BB57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240"/>
          <a:stretch/>
        </p:blipFill>
        <p:spPr>
          <a:xfrm>
            <a:off x="1702838" y="1441505"/>
            <a:ext cx="5322964" cy="471553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CFAA41A-B248-40E9-93EA-F88181D51D0A}"/>
              </a:ext>
            </a:extLst>
          </p:cNvPr>
          <p:cNvSpPr txBox="1"/>
          <p:nvPr/>
        </p:nvSpPr>
        <p:spPr>
          <a:xfrm>
            <a:off x="4346881" y="860863"/>
            <a:ext cx="6954981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 molecola che contiene le istruzioni genetiche per tutti gli esseri viventi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CF3D60-50DD-43DB-A983-24FF204B1DD1}"/>
              </a:ext>
            </a:extLst>
          </p:cNvPr>
          <p:cNvSpPr txBox="1"/>
          <p:nvPr/>
        </p:nvSpPr>
        <p:spPr>
          <a:xfrm>
            <a:off x="8802295" y="1792078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792225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57833A8-3EEB-DF69-CEA5-8B3498560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9" r="-2" b="-2"/>
          <a:stretch/>
        </p:blipFill>
        <p:spPr>
          <a:xfrm>
            <a:off x="6305845" y="1255085"/>
            <a:ext cx="5294716" cy="26030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22B220A-7B57-6CB2-C630-476D31F54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0" r="-2" b="7161"/>
          <a:stretch/>
        </p:blipFill>
        <p:spPr>
          <a:xfrm>
            <a:off x="748122" y="3324214"/>
            <a:ext cx="5294715" cy="2815272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228DE446-A5BF-1618-50C9-25B9FD950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133" y="980377"/>
            <a:ext cx="2274246" cy="122262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7CA436A-BA67-B565-C5D0-834FA803A7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0" b="1"/>
          <a:stretch/>
        </p:blipFill>
        <p:spPr>
          <a:xfrm rot="16200000">
            <a:off x="3235278" y="2042106"/>
            <a:ext cx="828000" cy="1029021"/>
          </a:xfrm>
          <a:prstGeom prst="rect">
            <a:avLst/>
          </a:prstGeom>
        </p:spPr>
      </p:pic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C52A9DCB-3822-B747-FB60-09D38B4DB39D}"/>
              </a:ext>
            </a:extLst>
          </p:cNvPr>
          <p:cNvCxnSpPr>
            <a:cxnSpLocks/>
          </p:cNvCxnSpPr>
          <p:nvPr/>
        </p:nvCxnSpPr>
        <p:spPr>
          <a:xfrm>
            <a:off x="3350256" y="2025198"/>
            <a:ext cx="0" cy="355600"/>
          </a:xfrm>
          <a:prstGeom prst="straightConnector1">
            <a:avLst/>
          </a:prstGeom>
          <a:ln w="57150">
            <a:solidFill>
              <a:srgbClr val="1741F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7B6B5EB-EF09-1DC5-E2CE-1954A992ED00}"/>
              </a:ext>
            </a:extLst>
          </p:cNvPr>
          <p:cNvCxnSpPr>
            <a:cxnSpLocks/>
          </p:cNvCxnSpPr>
          <p:nvPr/>
        </p:nvCxnSpPr>
        <p:spPr>
          <a:xfrm>
            <a:off x="3350256" y="2900159"/>
            <a:ext cx="0" cy="355600"/>
          </a:xfrm>
          <a:prstGeom prst="straightConnector1">
            <a:avLst/>
          </a:prstGeom>
          <a:ln w="57150">
            <a:solidFill>
              <a:srgbClr val="1741F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260048B-8B6A-EB9C-4EF9-C5F444670F65}"/>
              </a:ext>
            </a:extLst>
          </p:cNvPr>
          <p:cNvSpPr txBox="1"/>
          <p:nvPr/>
        </p:nvSpPr>
        <p:spPr>
          <a:xfrm>
            <a:off x="7513608" y="4235570"/>
            <a:ext cx="3140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Colore dei </a:t>
            </a:r>
            <a:r>
              <a:rPr lang="it-IT" dirty="0" err="1"/>
              <a:t>capelli,occhi,pelle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Statura</a:t>
            </a:r>
          </a:p>
          <a:p>
            <a:pPr marL="285750" indent="-285750">
              <a:buFontTx/>
              <a:buChar char="-"/>
            </a:pPr>
            <a:r>
              <a:rPr lang="it-IT" dirty="0"/>
              <a:t>Respirare</a:t>
            </a:r>
          </a:p>
          <a:p>
            <a:pPr marL="285750" indent="-285750">
              <a:buFontTx/>
              <a:buChar char="-"/>
            </a:pPr>
            <a:r>
              <a:rPr lang="it-IT" dirty="0"/>
              <a:t>Digerire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Ecc</a:t>
            </a:r>
            <a:r>
              <a:rPr lang="it-IT" dirty="0"/>
              <a:t>….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907DA440-BA22-F069-70F8-139F76DD8A4D}"/>
              </a:ext>
            </a:extLst>
          </p:cNvPr>
          <p:cNvSpPr txBox="1">
            <a:spLocks/>
          </p:cNvSpPr>
          <p:nvPr/>
        </p:nvSpPr>
        <p:spPr>
          <a:xfrm>
            <a:off x="67112" y="6553012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EE30674-613B-4B30-BA04-7819A107C4D8}"/>
              </a:ext>
            </a:extLst>
          </p:cNvPr>
          <p:cNvSpPr txBox="1"/>
          <p:nvPr/>
        </p:nvSpPr>
        <p:spPr>
          <a:xfrm>
            <a:off x="672855" y="212758"/>
            <a:ext cx="3667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A cosa serve il DNA?</a:t>
            </a:r>
          </a:p>
        </p:txBody>
      </p:sp>
    </p:spTree>
    <p:extLst>
      <p:ext uri="{BB962C8B-B14F-4D97-AF65-F5344CB8AC3E}">
        <p14:creationId xmlns:p14="http://schemas.microsoft.com/office/powerpoint/2010/main" val="51781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267F8F4-BA92-B92C-2346-C7CCD4290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10" y="1081503"/>
            <a:ext cx="2890982" cy="2639784"/>
          </a:xfrm>
          <a:prstGeom prst="rect">
            <a:avLst/>
          </a:prstGeom>
        </p:spPr>
      </p:pic>
      <p:pic>
        <p:nvPicPr>
          <p:cNvPr id="5" name="Segnaposto contenuto 4" descr="Immagine che contiene testo, disegnoatratteggio&#10;&#10;Descrizione generata automaticamente">
            <a:extLst>
              <a:ext uri="{FF2B5EF4-FFF2-40B4-BE49-F238E27FC236}">
                <a16:creationId xmlns:a16="http://schemas.microsoft.com/office/drawing/2014/main" id="{16A96D6E-BADF-8E80-CE1E-CB83F1AF5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6"/>
          <a:stretch/>
        </p:blipFill>
        <p:spPr>
          <a:xfrm>
            <a:off x="268182" y="1231647"/>
            <a:ext cx="3676282" cy="243788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55D731B-6C9E-0118-93B3-23C2E74FFED3}"/>
              </a:ext>
            </a:extLst>
          </p:cNvPr>
          <p:cNvSpPr/>
          <p:nvPr/>
        </p:nvSpPr>
        <p:spPr>
          <a:xfrm>
            <a:off x="4707710" y="1081503"/>
            <a:ext cx="2890982" cy="2639784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0BC32AF-9B60-87AD-5CA7-D2F65BF657FE}"/>
              </a:ext>
            </a:extLst>
          </p:cNvPr>
          <p:cNvSpPr/>
          <p:nvPr/>
        </p:nvSpPr>
        <p:spPr>
          <a:xfrm>
            <a:off x="200357" y="981486"/>
            <a:ext cx="3796468" cy="28337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BFD46AC-C5EA-EE8C-E27C-B90BEEEA0D85}"/>
              </a:ext>
            </a:extLst>
          </p:cNvPr>
          <p:cNvCxnSpPr>
            <a:cxnSpLocks/>
          </p:cNvCxnSpPr>
          <p:nvPr/>
        </p:nvCxnSpPr>
        <p:spPr>
          <a:xfrm>
            <a:off x="4104663" y="2404834"/>
            <a:ext cx="504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BC8300-B2B8-7EC4-A588-4684DB9151BF}"/>
              </a:ext>
            </a:extLst>
          </p:cNvPr>
          <p:cNvSpPr txBox="1"/>
          <p:nvPr/>
        </p:nvSpPr>
        <p:spPr>
          <a:xfrm>
            <a:off x="4707711" y="3753643"/>
            <a:ext cx="2890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errore nel sistema di controllo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6FD673-1B33-2039-1FC6-BAB7BD0C96F5}"/>
              </a:ext>
            </a:extLst>
          </p:cNvPr>
          <p:cNvSpPr txBox="1"/>
          <p:nvPr/>
        </p:nvSpPr>
        <p:spPr>
          <a:xfrm>
            <a:off x="8624062" y="1050205"/>
            <a:ext cx="29756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Aggiunta di una lettera:</a:t>
            </a:r>
          </a:p>
          <a:p>
            <a:r>
              <a:rPr lang="it-IT" sz="1600" dirty="0"/>
              <a:t>      rendere</a:t>
            </a:r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it-IT" sz="1600" u="sng" dirty="0">
                <a:solidFill>
                  <a:srgbClr val="FF0000"/>
                </a:solidFill>
                <a:sym typeface="Wingdings" panose="05000000000000000000" pitchFamily="2" charset="2"/>
              </a:rPr>
              <a:t>p</a:t>
            </a:r>
            <a:r>
              <a:rPr lang="it-IT" sz="1600" dirty="0">
                <a:sym typeface="Wingdings" panose="05000000000000000000" pitchFamily="2" charset="2"/>
              </a:rPr>
              <a:t>rendere</a:t>
            </a:r>
          </a:p>
          <a:p>
            <a:r>
              <a:rPr lang="it-IT" sz="1600" dirty="0">
                <a:sym typeface="Wingdings" panose="05000000000000000000" pitchFamily="2" charset="2"/>
              </a:rPr>
              <a:t>      a </a:t>
            </a:r>
            <a:r>
              <a:rPr lang="it-IT" sz="1600" u="sng" dirty="0">
                <a:solidFill>
                  <a:srgbClr val="FF0000"/>
                </a:solidFill>
                <a:sym typeface="Wingdings" panose="05000000000000000000" pitchFamily="2" charset="2"/>
              </a:rPr>
              <a:t>d</a:t>
            </a:r>
            <a:r>
              <a:rPr lang="it-IT" sz="1600" dirty="0">
                <a:sym typeface="Wingdings" panose="05000000000000000000" pitchFamily="2" charset="2"/>
              </a:rPr>
              <a:t>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ym typeface="Wingdings" panose="05000000000000000000" pitchFamily="2" charset="2"/>
              </a:rPr>
              <a:t>Sostituzione di una lettera:</a:t>
            </a:r>
          </a:p>
          <a:p>
            <a:r>
              <a:rPr lang="it-IT" sz="1600" dirty="0">
                <a:sym typeface="Wingdings" panose="05000000000000000000" pitchFamily="2" charset="2"/>
              </a:rPr>
              <a:t>      ciao  </a:t>
            </a:r>
            <a:r>
              <a:rPr lang="it-IT" sz="1600" u="sng" dirty="0">
                <a:solidFill>
                  <a:srgbClr val="FF0000"/>
                </a:solidFill>
                <a:sym typeface="Wingdings" panose="05000000000000000000" pitchFamily="2" charset="2"/>
              </a:rPr>
              <a:t>m</a:t>
            </a:r>
            <a:r>
              <a:rPr lang="it-IT" sz="1600" dirty="0">
                <a:sym typeface="Wingdings" panose="05000000000000000000" pitchFamily="2" charset="2"/>
              </a:rPr>
              <a:t>iao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ym typeface="Wingdings" panose="05000000000000000000" pitchFamily="2" charset="2"/>
              </a:rPr>
              <a:t>Ripetizione di una parola:</a:t>
            </a:r>
          </a:p>
          <a:p>
            <a:r>
              <a:rPr lang="it-IT" sz="1600" dirty="0">
                <a:sym typeface="Wingdings" panose="05000000000000000000" pitchFamily="2" charset="2"/>
              </a:rPr>
              <a:t>      metti 2 </a:t>
            </a:r>
            <a:r>
              <a:rPr lang="it-IT" sz="1600" u="sng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r>
              <a:rPr lang="it-IT" sz="1600" dirty="0">
                <a:sym typeface="Wingdings" panose="05000000000000000000" pitchFamily="2" charset="2"/>
              </a:rPr>
              <a:t> chiodi al muro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ym typeface="Wingdings" panose="05000000000000000000" pitchFamily="2" charset="2"/>
              </a:rPr>
              <a:t>Mancata stampa di pagine e/o interi capitoli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ym typeface="Wingdings" panose="05000000000000000000" pitchFamily="2" charset="2"/>
              </a:rPr>
              <a:t>Doppia stampa di pagine e/o interi capitoli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1D308AA-432E-8CFA-931B-D1DEC5A0732A}"/>
              </a:ext>
            </a:extLst>
          </p:cNvPr>
          <p:cNvSpPr/>
          <p:nvPr/>
        </p:nvSpPr>
        <p:spPr>
          <a:xfrm>
            <a:off x="8571700" y="1081503"/>
            <a:ext cx="3028014" cy="2672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8D1FAF3-8D05-5487-8DCF-F13D4936A1DB}"/>
              </a:ext>
            </a:extLst>
          </p:cNvPr>
          <p:cNvCxnSpPr>
            <a:cxnSpLocks/>
          </p:cNvCxnSpPr>
          <p:nvPr/>
        </p:nvCxnSpPr>
        <p:spPr>
          <a:xfrm>
            <a:off x="7742151" y="2404834"/>
            <a:ext cx="504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9C89F3B-9064-D121-6A2C-A7B20B58F242}"/>
              </a:ext>
            </a:extLst>
          </p:cNvPr>
          <p:cNvSpPr txBox="1"/>
          <p:nvPr/>
        </p:nvSpPr>
        <p:spPr>
          <a:xfrm>
            <a:off x="3390556" y="4887800"/>
            <a:ext cx="279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MUTAZIONE!!</a:t>
            </a:r>
          </a:p>
        </p:txBody>
      </p:sp>
      <p:sp>
        <p:nvSpPr>
          <p:cNvPr id="18" name="Esplosione: 8 punte 17">
            <a:extLst>
              <a:ext uri="{FF2B5EF4-FFF2-40B4-BE49-F238E27FC236}">
                <a16:creationId xmlns:a16="http://schemas.microsoft.com/office/drawing/2014/main" id="{2B7EC47A-ED41-2E71-7E08-9D8268A40D08}"/>
              </a:ext>
            </a:extLst>
          </p:cNvPr>
          <p:cNvSpPr/>
          <p:nvPr/>
        </p:nvSpPr>
        <p:spPr>
          <a:xfrm>
            <a:off x="2294700" y="4324377"/>
            <a:ext cx="4891104" cy="1899196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3C1CE77E-DDB6-702C-32A5-0D13710315C9}"/>
              </a:ext>
            </a:extLst>
          </p:cNvPr>
          <p:cNvSpPr txBox="1">
            <a:spLocks/>
          </p:cNvSpPr>
          <p:nvPr/>
        </p:nvSpPr>
        <p:spPr>
          <a:xfrm>
            <a:off x="0" y="6529401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3338B6F-1A01-4645-8340-C3615093F307}"/>
              </a:ext>
            </a:extLst>
          </p:cNvPr>
          <p:cNvGrpSpPr/>
          <p:nvPr/>
        </p:nvGrpSpPr>
        <p:grpSpPr>
          <a:xfrm>
            <a:off x="7468701" y="4487637"/>
            <a:ext cx="3492617" cy="1446656"/>
            <a:chOff x="2980674" y="5406197"/>
            <a:chExt cx="3115326" cy="1193590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F9C3B888-623E-4250-8E19-254F05187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0674" y="5721887"/>
              <a:ext cx="3115326" cy="877900"/>
            </a:xfrm>
            <a:prstGeom prst="rect">
              <a:avLst/>
            </a:prstGeom>
          </p:spPr>
        </p:pic>
        <p:sp>
          <p:nvSpPr>
            <p:cNvPr id="21" name="Freccia circolare in giù 20">
              <a:extLst>
                <a:ext uri="{FF2B5EF4-FFF2-40B4-BE49-F238E27FC236}">
                  <a16:creationId xmlns:a16="http://schemas.microsoft.com/office/drawing/2014/main" id="{F4D78196-FDEB-4755-9158-7B9294D24F05}"/>
                </a:ext>
              </a:extLst>
            </p:cNvPr>
            <p:cNvSpPr/>
            <p:nvPr/>
          </p:nvSpPr>
          <p:spPr>
            <a:xfrm>
              <a:off x="3677068" y="5411494"/>
              <a:ext cx="1761688" cy="310393"/>
            </a:xfrm>
            <a:prstGeom prst="curvedDownArrow">
              <a:avLst>
                <a:gd name="adj1" fmla="val 25000"/>
                <a:gd name="adj2" fmla="val 33817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2" name="Saetta 21">
              <a:extLst>
                <a:ext uri="{FF2B5EF4-FFF2-40B4-BE49-F238E27FC236}">
                  <a16:creationId xmlns:a16="http://schemas.microsoft.com/office/drawing/2014/main" id="{033830BF-8523-4777-8154-E2886A1ED04A}"/>
                </a:ext>
              </a:extLst>
            </p:cNvPr>
            <p:cNvSpPr/>
            <p:nvPr/>
          </p:nvSpPr>
          <p:spPr>
            <a:xfrm rot="4725374">
              <a:off x="5455104" y="5318491"/>
              <a:ext cx="320987" cy="496399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FB8D1D1-7354-44C9-8C76-B03411E80B37}"/>
              </a:ext>
            </a:extLst>
          </p:cNvPr>
          <p:cNvSpPr txBox="1"/>
          <p:nvPr/>
        </p:nvSpPr>
        <p:spPr>
          <a:xfrm>
            <a:off x="672855" y="212758"/>
            <a:ext cx="3667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Cosa è una mutazione?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CAD7DFE-2614-40F8-92EC-3968595EC578}"/>
              </a:ext>
            </a:extLst>
          </p:cNvPr>
          <p:cNvSpPr/>
          <p:nvPr/>
        </p:nvSpPr>
        <p:spPr>
          <a:xfrm>
            <a:off x="4493564" y="334052"/>
            <a:ext cx="7025581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dk1"/>
                </a:solidFill>
              </a:rPr>
              <a:t>Un cambiamento nelle sequenze di nucleotidi che compongono il DNA</a:t>
            </a:r>
          </a:p>
        </p:txBody>
      </p:sp>
    </p:spTree>
    <p:extLst>
      <p:ext uri="{BB962C8B-B14F-4D97-AF65-F5344CB8AC3E}">
        <p14:creationId xmlns:p14="http://schemas.microsoft.com/office/powerpoint/2010/main" val="108821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18D913-A4E1-F6F6-A4AE-876620EE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7" y="114678"/>
            <a:ext cx="11820088" cy="466443"/>
          </a:xfrm>
        </p:spPr>
        <p:txBody>
          <a:bodyPr anchor="t" anchorCtr="1">
            <a:normAutofit fontScale="90000"/>
          </a:bodyPr>
          <a:lstStyle/>
          <a:p>
            <a:r>
              <a:rPr lang="it-IT" sz="3200" dirty="0">
                <a:solidFill>
                  <a:srgbClr val="C00000"/>
                </a:solidFill>
              </a:rPr>
              <a:t>Cosa fa il biologo/biotecnologo all’interno di un laboratorio come il CRIMM?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506B7E-0463-5CC0-7060-D9ED88124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631" y="2909989"/>
            <a:ext cx="10515600" cy="772326"/>
          </a:xfrm>
        </p:spPr>
        <p:txBody>
          <a:bodyPr anchor="ctr" anchorCtr="1">
            <a:noAutofit/>
          </a:bodyPr>
          <a:lstStyle/>
          <a:p>
            <a:r>
              <a:rPr lang="it-IT" sz="2000" dirty="0"/>
              <a:t>Trovare la mutazione per poter fare una DIAGNOSI</a:t>
            </a:r>
          </a:p>
          <a:p>
            <a:r>
              <a:rPr lang="it-IT" sz="2000" dirty="0"/>
              <a:t>RICERCARE nuove mutazioni, nuovi collegamenti, per migliorare le cure </a:t>
            </a:r>
            <a:r>
              <a:rPr lang="it-IT" sz="2000" dirty="0" err="1"/>
              <a:t>ecc</a:t>
            </a:r>
            <a:r>
              <a:rPr lang="it-IT" sz="2000" dirty="0"/>
              <a:t>…</a:t>
            </a:r>
          </a:p>
        </p:txBody>
      </p:sp>
      <p:sp>
        <p:nvSpPr>
          <p:cNvPr id="4" name="Elaborazione alternativa 3">
            <a:extLst>
              <a:ext uri="{FF2B5EF4-FFF2-40B4-BE49-F238E27FC236}">
                <a16:creationId xmlns:a16="http://schemas.microsoft.com/office/drawing/2014/main" id="{74EE29CB-BAE0-9143-393F-F2DCCA16D4A2}"/>
              </a:ext>
            </a:extLst>
          </p:cNvPr>
          <p:cNvSpPr/>
          <p:nvPr/>
        </p:nvSpPr>
        <p:spPr>
          <a:xfrm>
            <a:off x="996938" y="3934290"/>
            <a:ext cx="2363638" cy="983412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Attività DIAGNOSTICA</a:t>
            </a:r>
          </a:p>
        </p:txBody>
      </p:sp>
      <p:sp>
        <p:nvSpPr>
          <p:cNvPr id="5" name="Elaborazione alternativa 4">
            <a:extLst>
              <a:ext uri="{FF2B5EF4-FFF2-40B4-BE49-F238E27FC236}">
                <a16:creationId xmlns:a16="http://schemas.microsoft.com/office/drawing/2014/main" id="{80E6F544-24C8-8972-A021-5CB96538E49A}"/>
              </a:ext>
            </a:extLst>
          </p:cNvPr>
          <p:cNvSpPr/>
          <p:nvPr/>
        </p:nvSpPr>
        <p:spPr>
          <a:xfrm>
            <a:off x="8533882" y="3934290"/>
            <a:ext cx="2363638" cy="983412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1"/>
          <a:lstStyle/>
          <a:p>
            <a:pPr algn="ctr"/>
            <a:r>
              <a:rPr lang="it-IT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Attività di RICERCA</a:t>
            </a:r>
          </a:p>
        </p:txBody>
      </p:sp>
      <p:pic>
        <p:nvPicPr>
          <p:cNvPr id="1028" name="Picture 4" descr="Generazione immagine completata">
            <a:extLst>
              <a:ext uri="{FF2B5EF4-FFF2-40B4-BE49-F238E27FC236}">
                <a16:creationId xmlns:a16="http://schemas.microsoft.com/office/drawing/2014/main" id="{A0BB9409-9A09-7AD5-F542-C70D7D1D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00" y="710839"/>
            <a:ext cx="3104146" cy="206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.099.000 Soltanto Una Persona Illustrazioni stock, grafiche vettoriali  royalty-free e clip art - iStock | Solo una donna, Persone, Solo adulti">
            <a:extLst>
              <a:ext uri="{FF2B5EF4-FFF2-40B4-BE49-F238E27FC236}">
                <a16:creationId xmlns:a16="http://schemas.microsoft.com/office/drawing/2014/main" id="{F3DA8D7C-E4DA-CE26-21A8-D7A8BA5D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03" y="5513979"/>
            <a:ext cx="1067315" cy="106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 di Medico Stilizzato: scarica immagini gratuite di alta qualità |  Freepik">
            <a:extLst>
              <a:ext uri="{FF2B5EF4-FFF2-40B4-BE49-F238E27FC236}">
                <a16:creationId xmlns:a16="http://schemas.microsoft.com/office/drawing/2014/main" id="{08031850-5919-0E49-9174-2C92D9486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18" y="4604156"/>
            <a:ext cx="983412" cy="9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4EFD592-AFE4-1D00-34C2-4E7087946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387" y="5452199"/>
            <a:ext cx="1067314" cy="1067314"/>
          </a:xfrm>
          <a:prstGeom prst="rect">
            <a:avLst/>
          </a:prstGeom>
        </p:spPr>
      </p:pic>
      <p:sp>
        <p:nvSpPr>
          <p:cNvPr id="11" name="Freccia bidirezionale orizzontale 10">
            <a:extLst>
              <a:ext uri="{FF2B5EF4-FFF2-40B4-BE49-F238E27FC236}">
                <a16:creationId xmlns:a16="http://schemas.microsoft.com/office/drawing/2014/main" id="{FE864C46-0D10-4765-DCBF-EEC49ECF6B7C}"/>
              </a:ext>
            </a:extLst>
          </p:cNvPr>
          <p:cNvSpPr/>
          <p:nvPr/>
        </p:nvSpPr>
        <p:spPr>
          <a:xfrm rot="19760880">
            <a:off x="5148745" y="5465911"/>
            <a:ext cx="666962" cy="17867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bidirezionale orizzontale 11">
            <a:extLst>
              <a:ext uri="{FF2B5EF4-FFF2-40B4-BE49-F238E27FC236}">
                <a16:creationId xmlns:a16="http://schemas.microsoft.com/office/drawing/2014/main" id="{950DD695-8377-9CA7-95F5-A0EC5EC8B422}"/>
              </a:ext>
            </a:extLst>
          </p:cNvPr>
          <p:cNvSpPr/>
          <p:nvPr/>
        </p:nvSpPr>
        <p:spPr>
          <a:xfrm rot="2116961">
            <a:off x="6254190" y="5478123"/>
            <a:ext cx="666962" cy="17867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bidirezionale orizzontale 6">
            <a:extLst>
              <a:ext uri="{FF2B5EF4-FFF2-40B4-BE49-F238E27FC236}">
                <a16:creationId xmlns:a16="http://schemas.microsoft.com/office/drawing/2014/main" id="{9B5BD53D-EEC7-9A86-5BBE-078CD3A01F8E}"/>
              </a:ext>
            </a:extLst>
          </p:cNvPr>
          <p:cNvSpPr/>
          <p:nvPr/>
        </p:nvSpPr>
        <p:spPr>
          <a:xfrm>
            <a:off x="5302990" y="6123638"/>
            <a:ext cx="1341412" cy="6807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92BF2EF2-94D1-B6FB-4381-2C26FB05C45A}"/>
              </a:ext>
            </a:extLst>
          </p:cNvPr>
          <p:cNvSpPr txBox="1">
            <a:spLocks/>
          </p:cNvSpPr>
          <p:nvPr/>
        </p:nvSpPr>
        <p:spPr>
          <a:xfrm>
            <a:off x="173189" y="6553012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7FB7C49-C3C5-40D5-ADC2-F3706B212032}"/>
              </a:ext>
            </a:extLst>
          </p:cNvPr>
          <p:cNvSpPr/>
          <p:nvPr/>
        </p:nvSpPr>
        <p:spPr>
          <a:xfrm>
            <a:off x="7615690" y="1440622"/>
            <a:ext cx="40282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CRIMM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F46B8B8-A23A-482A-93D0-DD921D0DA6E8}"/>
              </a:ext>
            </a:extLst>
          </p:cNvPr>
          <p:cNvSpPr txBox="1"/>
          <p:nvPr/>
        </p:nvSpPr>
        <p:spPr>
          <a:xfrm>
            <a:off x="7829428" y="1905591"/>
            <a:ext cx="377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CENTRO DI RICERCA ED INNOVAZIONE PER MALATTIE MIELOPROLIFERATIVE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A24F7EA-0A24-4675-8E86-41E2AF70ECFE}"/>
              </a:ext>
            </a:extLst>
          </p:cNvPr>
          <p:cNvSpPr txBox="1"/>
          <p:nvPr/>
        </p:nvSpPr>
        <p:spPr>
          <a:xfrm>
            <a:off x="8761300" y="5024758"/>
            <a:ext cx="2383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Ricerca di base</a:t>
            </a:r>
          </a:p>
          <a:p>
            <a:pPr marL="285750" indent="-285750">
              <a:buFontTx/>
              <a:buChar char="-"/>
            </a:pPr>
            <a:r>
              <a:rPr lang="it-IT" dirty="0"/>
              <a:t>Ricerca traslazionale</a:t>
            </a:r>
          </a:p>
          <a:p>
            <a:pPr marL="285750" indent="-285750">
              <a:buFontTx/>
              <a:buChar char="-"/>
            </a:pPr>
            <a:r>
              <a:rPr lang="it-IT" dirty="0"/>
              <a:t>Ricerca clinica (CTU)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D748464-F2AD-4B11-B4FA-B4E0FC795176}"/>
              </a:ext>
            </a:extLst>
          </p:cNvPr>
          <p:cNvSpPr txBox="1"/>
          <p:nvPr/>
        </p:nvSpPr>
        <p:spPr>
          <a:xfrm>
            <a:off x="571149" y="5099470"/>
            <a:ext cx="373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Analisi genetiche di primo livello</a:t>
            </a:r>
          </a:p>
          <a:p>
            <a:pPr marL="285750" indent="-285750">
              <a:buFontTx/>
              <a:buChar char="-"/>
            </a:pPr>
            <a:r>
              <a:rPr lang="it-IT" dirty="0"/>
              <a:t>Analisi genetiche di 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194992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BCDF48-E6F1-F258-D230-0730A78FEEB0}"/>
              </a:ext>
            </a:extLst>
          </p:cNvPr>
          <p:cNvSpPr txBox="1"/>
          <p:nvPr/>
        </p:nvSpPr>
        <p:spPr>
          <a:xfrm>
            <a:off x="3153691" y="2692541"/>
            <a:ext cx="52427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Cosa succede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Times New Roman" panose="02020603050405020304" pitchFamily="18" charset="0"/>
              </a:rPr>
              <a:t>‘dietro le quinte’ ?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sto MT" panose="02040603050505030304" pitchFamily="18" charset="0"/>
              <a:ea typeface="+mn-ea"/>
              <a:cs typeface="+mn-cs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37A00303-4737-700A-D9A4-88BDDF5C8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793" y="4147467"/>
            <a:ext cx="2345471" cy="496688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1C34C0E3-4CEA-E998-999D-7CECED50F298}"/>
              </a:ext>
            </a:extLst>
          </p:cNvPr>
          <p:cNvGrpSpPr/>
          <p:nvPr/>
        </p:nvGrpSpPr>
        <p:grpSpPr>
          <a:xfrm>
            <a:off x="445000" y="3568650"/>
            <a:ext cx="3070592" cy="2583032"/>
            <a:chOff x="5047827" y="1044568"/>
            <a:chExt cx="3585177" cy="285406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F35C8B3-CF1D-3745-36E5-5AA841CFE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32" r="11748" b="54320"/>
            <a:stretch/>
          </p:blipFill>
          <p:spPr>
            <a:xfrm>
              <a:off x="5047827" y="1044568"/>
              <a:ext cx="3585177" cy="2526043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99839C3C-A013-228D-CE89-2BABD94D8F5D}"/>
                </a:ext>
              </a:extLst>
            </p:cNvPr>
            <p:cNvSpPr txBox="1"/>
            <p:nvPr/>
          </p:nvSpPr>
          <p:spPr>
            <a:xfrm>
              <a:off x="5370553" y="3590859"/>
              <a:ext cx="2839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Separazione popolazioni cellulari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D12831E-CF2E-76E4-9A46-9564D6F994FF}"/>
              </a:ext>
            </a:extLst>
          </p:cNvPr>
          <p:cNvGrpSpPr/>
          <p:nvPr/>
        </p:nvGrpSpPr>
        <p:grpSpPr>
          <a:xfrm>
            <a:off x="4070630" y="3866998"/>
            <a:ext cx="3652344" cy="1957032"/>
            <a:chOff x="8867720" y="1267001"/>
            <a:chExt cx="3745763" cy="1957032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47D3610-719F-9A02-CF70-9C8FC3A83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325" b="16255"/>
            <a:stretch/>
          </p:blipFill>
          <p:spPr>
            <a:xfrm>
              <a:off x="8867720" y="1267001"/>
              <a:ext cx="3120121" cy="1919544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D7D049B-3D9D-E829-91E1-5DCF3C844970}"/>
                </a:ext>
              </a:extLst>
            </p:cNvPr>
            <p:cNvSpPr txBox="1"/>
            <p:nvPr/>
          </p:nvSpPr>
          <p:spPr>
            <a:xfrm>
              <a:off x="9570297" y="2947034"/>
              <a:ext cx="3043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Estrazione DNA o RNA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DFAE107-AA84-5A2D-F543-12458B669AE2}"/>
              </a:ext>
            </a:extLst>
          </p:cNvPr>
          <p:cNvSpPr txBox="1"/>
          <p:nvPr/>
        </p:nvSpPr>
        <p:spPr>
          <a:xfrm>
            <a:off x="9229863" y="5852426"/>
            <a:ext cx="1637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Esame molecolare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F6C31B4-1024-39C7-1AFC-4F59F4251769}"/>
              </a:ext>
            </a:extLst>
          </p:cNvPr>
          <p:cNvCxnSpPr>
            <a:cxnSpLocks/>
          </p:cNvCxnSpPr>
          <p:nvPr/>
        </p:nvCxnSpPr>
        <p:spPr>
          <a:xfrm>
            <a:off x="3333941" y="4711729"/>
            <a:ext cx="84247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54D5779B-F0A9-90EF-3B45-E116B4911BE0}"/>
              </a:ext>
            </a:extLst>
          </p:cNvPr>
          <p:cNvGrpSpPr/>
          <p:nvPr/>
        </p:nvGrpSpPr>
        <p:grpSpPr>
          <a:xfrm>
            <a:off x="2007520" y="357526"/>
            <a:ext cx="7777317" cy="1691138"/>
            <a:chOff x="1327904" y="357526"/>
            <a:chExt cx="7777317" cy="1691138"/>
          </a:xfrm>
        </p:grpSpPr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F1BD6FE7-FA99-D68B-2DEA-99F66AC55340}"/>
                </a:ext>
              </a:extLst>
            </p:cNvPr>
            <p:cNvCxnSpPr>
              <a:cxnSpLocks/>
            </p:cNvCxnSpPr>
            <p:nvPr/>
          </p:nvCxnSpPr>
          <p:spPr>
            <a:xfrm>
              <a:off x="6163757" y="1180603"/>
              <a:ext cx="743392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421366FF-2C6E-F0BB-8EF8-AC1605D0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6776" y="357526"/>
              <a:ext cx="1968445" cy="1556083"/>
            </a:xfrm>
            <a:prstGeom prst="rect">
              <a:avLst/>
            </a:prstGeom>
          </p:spPr>
        </p:pic>
        <p:pic>
          <p:nvPicPr>
            <p:cNvPr id="2050" name="Picture 2" descr="Generazione immagine completata">
              <a:extLst>
                <a:ext uri="{FF2B5EF4-FFF2-40B4-BE49-F238E27FC236}">
                  <a16:creationId xmlns:a16="http://schemas.microsoft.com/office/drawing/2014/main" id="{6CB92E3E-27D4-F8F7-FEE0-E5A415544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169" y="565684"/>
              <a:ext cx="896574" cy="13448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17CD2F73-4C45-6B72-7BD4-76DE21877ED4}"/>
                </a:ext>
              </a:extLst>
            </p:cNvPr>
            <p:cNvGrpSpPr/>
            <p:nvPr/>
          </p:nvGrpSpPr>
          <p:grpSpPr>
            <a:xfrm>
              <a:off x="1327904" y="449131"/>
              <a:ext cx="3301897" cy="1599533"/>
              <a:chOff x="539553" y="1870748"/>
              <a:chExt cx="5177015" cy="2293689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D6AB5604-F6CB-F79A-D970-41CA6F27C7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3" y="1870748"/>
                <a:ext cx="2364491" cy="22936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2E4EC269-BAB0-266B-DE44-C8A153437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7904" y="1870750"/>
                <a:ext cx="2008664" cy="2097821"/>
              </a:xfrm>
              <a:prstGeom prst="rect">
                <a:avLst/>
              </a:prstGeom>
            </p:spPr>
          </p:pic>
        </p:grp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C6CE8D47-3B81-6378-79F8-1B81A52859B1}"/>
                </a:ext>
              </a:extLst>
            </p:cNvPr>
            <p:cNvCxnSpPr>
              <a:cxnSpLocks/>
            </p:cNvCxnSpPr>
            <p:nvPr/>
          </p:nvCxnSpPr>
          <p:spPr>
            <a:xfrm>
              <a:off x="2900389" y="1174119"/>
              <a:ext cx="672993" cy="648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1773E1A9-C1A9-A1BD-578F-6FB4FF532FFB}"/>
                </a:ext>
              </a:extLst>
            </p:cNvPr>
            <p:cNvCxnSpPr>
              <a:cxnSpLocks/>
            </p:cNvCxnSpPr>
            <p:nvPr/>
          </p:nvCxnSpPr>
          <p:spPr>
            <a:xfrm>
              <a:off x="4367276" y="1166071"/>
              <a:ext cx="672993" cy="648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82EB0A89-F020-AD73-D3B0-65E242B28098}"/>
              </a:ext>
            </a:extLst>
          </p:cNvPr>
          <p:cNvCxnSpPr>
            <a:cxnSpLocks/>
          </p:cNvCxnSpPr>
          <p:nvPr/>
        </p:nvCxnSpPr>
        <p:spPr>
          <a:xfrm>
            <a:off x="7165529" y="4711729"/>
            <a:ext cx="84247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94A89B59-56FF-3DCB-4A9C-28659E202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1493" y="4644155"/>
            <a:ext cx="1580878" cy="1009025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62C6B8E2-EF39-1419-76B3-D1571ED84A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6396" y="3608092"/>
            <a:ext cx="1979397" cy="773202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FE518D12-75EF-107D-AD17-D833B9DE3E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8171" y="4876891"/>
            <a:ext cx="1762371" cy="824028"/>
          </a:xfrm>
          <a:prstGeom prst="rect">
            <a:avLst/>
          </a:prstGeom>
        </p:spPr>
      </p:pic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6418BEB3-80F5-9243-22F3-1623977CEC8E}"/>
              </a:ext>
            </a:extLst>
          </p:cNvPr>
          <p:cNvSpPr txBox="1">
            <a:spLocks/>
          </p:cNvSpPr>
          <p:nvPr/>
        </p:nvSpPr>
        <p:spPr>
          <a:xfrm>
            <a:off x="0" y="6537615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2807668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C8999869-8EC4-71AE-DC48-27816E6F74B3}"/>
              </a:ext>
            </a:extLst>
          </p:cNvPr>
          <p:cNvGrpSpPr/>
          <p:nvPr/>
        </p:nvGrpSpPr>
        <p:grpSpPr>
          <a:xfrm>
            <a:off x="242179" y="137730"/>
            <a:ext cx="2463084" cy="951995"/>
            <a:chOff x="1327904" y="449131"/>
            <a:chExt cx="3712365" cy="1599533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6A4BAFB9-6896-D994-08AE-4D6D2696A891}"/>
                </a:ext>
              </a:extLst>
            </p:cNvPr>
            <p:cNvGrpSpPr/>
            <p:nvPr/>
          </p:nvGrpSpPr>
          <p:grpSpPr>
            <a:xfrm>
              <a:off x="1327904" y="449131"/>
              <a:ext cx="3301897" cy="1599533"/>
              <a:chOff x="539553" y="1870748"/>
              <a:chExt cx="5177015" cy="2293689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E6B6DEA-7893-DA31-1E71-AF355822BE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3" y="1870748"/>
                <a:ext cx="2364491" cy="22936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971E748C-9167-5C89-4271-7C220EE8B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7904" y="1870750"/>
                <a:ext cx="2008664" cy="2097821"/>
              </a:xfrm>
              <a:prstGeom prst="rect">
                <a:avLst/>
              </a:prstGeom>
            </p:spPr>
          </p:pic>
        </p:grp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EF2E309A-9447-FB4B-FDB0-3DFACE5DE795}"/>
                </a:ext>
              </a:extLst>
            </p:cNvPr>
            <p:cNvCxnSpPr>
              <a:cxnSpLocks/>
            </p:cNvCxnSpPr>
            <p:nvPr/>
          </p:nvCxnSpPr>
          <p:spPr>
            <a:xfrm>
              <a:off x="2900389" y="1174119"/>
              <a:ext cx="672993" cy="648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78F535E9-BC9A-02EE-DCF2-A2E552F1E932}"/>
                </a:ext>
              </a:extLst>
            </p:cNvPr>
            <p:cNvCxnSpPr>
              <a:cxnSpLocks/>
            </p:cNvCxnSpPr>
            <p:nvPr/>
          </p:nvCxnSpPr>
          <p:spPr>
            <a:xfrm>
              <a:off x="4367276" y="1166071"/>
              <a:ext cx="672993" cy="648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5A061FE-6A12-8F35-CE2E-6B8F37DCDF72}"/>
              </a:ext>
            </a:extLst>
          </p:cNvPr>
          <p:cNvSpPr txBox="1"/>
          <p:nvPr/>
        </p:nvSpPr>
        <p:spPr>
          <a:xfrm>
            <a:off x="2773093" y="263738"/>
            <a:ext cx="5183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Sospetto Diagnostico: </a:t>
            </a:r>
            <a:r>
              <a:rPr lang="it-IT" sz="2800" dirty="0">
                <a:solidFill>
                  <a:srgbClr val="C00000"/>
                </a:solidFill>
              </a:rPr>
              <a:t>MIELOFIBROSI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9BB1412-6D2D-F2EC-B5EA-B94CFAF7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0196">
            <a:off x="73739" y="3452647"/>
            <a:ext cx="2750649" cy="16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72" name="Diagramma 1071">
            <a:extLst>
              <a:ext uri="{FF2B5EF4-FFF2-40B4-BE49-F238E27FC236}">
                <a16:creationId xmlns:a16="http://schemas.microsoft.com/office/drawing/2014/main" id="{81DE15A9-9535-3799-805E-2452E0BB09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668623"/>
              </p:ext>
            </p:extLst>
          </p:nvPr>
        </p:nvGraphicFramePr>
        <p:xfrm>
          <a:off x="7464090" y="62543"/>
          <a:ext cx="4472041" cy="146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05" name="Immagine 1104">
            <a:extLst>
              <a:ext uri="{FF2B5EF4-FFF2-40B4-BE49-F238E27FC236}">
                <a16:creationId xmlns:a16="http://schemas.microsoft.com/office/drawing/2014/main" id="{94BBA5DB-7ADC-42DF-1DEC-882D12A066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69695">
            <a:off x="1705662" y="2004120"/>
            <a:ext cx="1454526" cy="1829767"/>
          </a:xfrm>
          <a:prstGeom prst="rect">
            <a:avLst/>
          </a:prstGeom>
        </p:spPr>
      </p:pic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0B6D0168-1689-372F-2B56-6F099557C990}"/>
              </a:ext>
            </a:extLst>
          </p:cNvPr>
          <p:cNvSpPr txBox="1">
            <a:spLocks/>
          </p:cNvSpPr>
          <p:nvPr/>
        </p:nvSpPr>
        <p:spPr>
          <a:xfrm>
            <a:off x="0" y="6549506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EB70C17-14AA-4AC7-BAC4-0CF4036D9E74}"/>
              </a:ext>
            </a:extLst>
          </p:cNvPr>
          <p:cNvGrpSpPr/>
          <p:nvPr/>
        </p:nvGrpSpPr>
        <p:grpSpPr>
          <a:xfrm>
            <a:off x="3647755" y="1817579"/>
            <a:ext cx="8488378" cy="4717147"/>
            <a:chOff x="3647755" y="1817579"/>
            <a:chExt cx="8488378" cy="4717147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549C5C85-46C3-3BF4-D207-384DE4B94DAD}"/>
                </a:ext>
              </a:extLst>
            </p:cNvPr>
            <p:cNvSpPr txBox="1"/>
            <p:nvPr/>
          </p:nvSpPr>
          <p:spPr>
            <a:xfrm>
              <a:off x="3647756" y="1817579"/>
              <a:ext cx="8673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i="1" dirty="0"/>
                <a:t>JAK2</a:t>
              </a:r>
              <a:r>
                <a:rPr lang="it-IT" i="1" dirty="0"/>
                <a:t> </a:t>
              </a:r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872BC427-F966-4C7F-B268-FCE5262B4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19661" y="1891093"/>
              <a:ext cx="6557293" cy="1208356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688F86C2-ED64-4DC4-AFC4-B8283F9D7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76041" y="3516134"/>
              <a:ext cx="6844531" cy="1144099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B642B82A-D2E8-4B59-80A1-0B2B62092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22469" y="5117340"/>
              <a:ext cx="7413664" cy="1417386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011EBC6-045D-4205-9442-38704C6F694B}"/>
                </a:ext>
              </a:extLst>
            </p:cNvPr>
            <p:cNvSpPr txBox="1"/>
            <p:nvPr/>
          </p:nvSpPr>
          <p:spPr>
            <a:xfrm>
              <a:off x="3647755" y="3538507"/>
              <a:ext cx="1074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i="1" dirty="0"/>
                <a:t>CALR</a:t>
              </a:r>
              <a:r>
                <a:rPr lang="it-IT" i="1" dirty="0"/>
                <a:t> 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FB9AF97C-533F-43F6-A89A-E1FE0F928B29}"/>
                </a:ext>
              </a:extLst>
            </p:cNvPr>
            <p:cNvSpPr txBox="1"/>
            <p:nvPr/>
          </p:nvSpPr>
          <p:spPr>
            <a:xfrm>
              <a:off x="3647756" y="5325618"/>
              <a:ext cx="1074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i="1" dirty="0"/>
                <a:t>MPL</a:t>
              </a:r>
              <a:r>
                <a:rPr lang="it-IT" i="1" dirty="0"/>
                <a:t> 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8043ED8-E868-4504-9D12-40DA139E06DA}"/>
                </a:ext>
              </a:extLst>
            </p:cNvPr>
            <p:cNvSpPr txBox="1"/>
            <p:nvPr/>
          </p:nvSpPr>
          <p:spPr>
            <a:xfrm>
              <a:off x="9216428" y="5976888"/>
              <a:ext cx="553357" cy="230832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algn="l"/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Exon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10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10417E1-7717-4B43-8489-ED5B83CC8A09}"/>
                </a:ext>
              </a:extLst>
            </p:cNvPr>
            <p:cNvSpPr txBox="1"/>
            <p:nvPr/>
          </p:nvSpPr>
          <p:spPr>
            <a:xfrm>
              <a:off x="8310499" y="4624940"/>
              <a:ext cx="2871171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algn="l"/>
              <a:r>
                <a:rPr lang="it-IT" sz="1200" b="1" dirty="0">
                  <a:solidFill>
                    <a:srgbClr val="FF0000"/>
                  </a:solidFill>
                </a:rPr>
                <a:t>Mutazioni atipiche (tipo-1 like, tipo-2 like)</a:t>
              </a: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38EC5276-9DC2-464F-9B50-0B631F993A4A}"/>
                </a:ext>
              </a:extLst>
            </p:cNvPr>
            <p:cNvCxnSpPr>
              <a:cxnSpLocks/>
            </p:cNvCxnSpPr>
            <p:nvPr/>
          </p:nvCxnSpPr>
          <p:spPr>
            <a:xfrm>
              <a:off x="9600682" y="4349574"/>
              <a:ext cx="0" cy="2568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918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tangolo 54">
            <a:extLst>
              <a:ext uri="{FF2B5EF4-FFF2-40B4-BE49-F238E27FC236}">
                <a16:creationId xmlns:a16="http://schemas.microsoft.com/office/drawing/2014/main" id="{9B070C95-EC08-38EB-EAA7-BF459B48E4F3}"/>
              </a:ext>
            </a:extLst>
          </p:cNvPr>
          <p:cNvSpPr/>
          <p:nvPr/>
        </p:nvSpPr>
        <p:spPr>
          <a:xfrm>
            <a:off x="3040062" y="1484313"/>
            <a:ext cx="6111875" cy="388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11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631FB5C5-2022-9D3D-3354-FFAE2912ACA5}"/>
              </a:ext>
            </a:extLst>
          </p:cNvPr>
          <p:cNvSpPr/>
          <p:nvPr/>
        </p:nvSpPr>
        <p:spPr>
          <a:xfrm>
            <a:off x="3040062" y="1498283"/>
            <a:ext cx="6111875" cy="386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11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pic>
        <p:nvPicPr>
          <p:cNvPr id="1070" name="Immagine 1069">
            <a:extLst>
              <a:ext uri="{FF2B5EF4-FFF2-40B4-BE49-F238E27FC236}">
                <a16:creationId xmlns:a16="http://schemas.microsoft.com/office/drawing/2014/main" id="{6D55A19F-0759-6120-E2BD-237F437B80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87" t="55563" r="20203"/>
          <a:stretch/>
        </p:blipFill>
        <p:spPr>
          <a:xfrm>
            <a:off x="893929" y="1003111"/>
            <a:ext cx="2756848" cy="1923984"/>
          </a:xfrm>
          <a:prstGeom prst="rect">
            <a:avLst/>
          </a:prstGeom>
        </p:spPr>
      </p:pic>
      <p:sp>
        <p:nvSpPr>
          <p:cNvPr id="1071" name="CasellaDiTesto 1070">
            <a:extLst>
              <a:ext uri="{FF2B5EF4-FFF2-40B4-BE49-F238E27FC236}">
                <a16:creationId xmlns:a16="http://schemas.microsoft.com/office/drawing/2014/main" id="{E787CE6F-DB5A-6EDE-4DB9-F9AD51D8F707}"/>
              </a:ext>
            </a:extLst>
          </p:cNvPr>
          <p:cNvSpPr txBox="1"/>
          <p:nvPr/>
        </p:nvSpPr>
        <p:spPr>
          <a:xfrm>
            <a:off x="1030404" y="2927095"/>
            <a:ext cx="27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NEGATIVO (no mutazione)</a:t>
            </a:r>
          </a:p>
        </p:txBody>
      </p:sp>
      <p:pic>
        <p:nvPicPr>
          <p:cNvPr id="1073" name="Immagine 1072">
            <a:extLst>
              <a:ext uri="{FF2B5EF4-FFF2-40B4-BE49-F238E27FC236}">
                <a16:creationId xmlns:a16="http://schemas.microsoft.com/office/drawing/2014/main" id="{942E748D-B204-8089-D1A2-1A7DB3EC42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970"/>
          <a:stretch/>
        </p:blipFill>
        <p:spPr>
          <a:xfrm>
            <a:off x="4196688" y="1188922"/>
            <a:ext cx="2756848" cy="1790646"/>
          </a:xfrm>
          <a:prstGeom prst="rect">
            <a:avLst/>
          </a:prstGeom>
        </p:spPr>
      </p:pic>
      <p:sp>
        <p:nvSpPr>
          <p:cNvPr id="1074" name="CasellaDiTesto 1073">
            <a:extLst>
              <a:ext uri="{FF2B5EF4-FFF2-40B4-BE49-F238E27FC236}">
                <a16:creationId xmlns:a16="http://schemas.microsoft.com/office/drawing/2014/main" id="{1BCAEE31-754C-F1CB-8CFB-D55C8DE9CBF9}"/>
              </a:ext>
            </a:extLst>
          </p:cNvPr>
          <p:cNvSpPr txBox="1"/>
          <p:nvPr/>
        </p:nvSpPr>
        <p:spPr>
          <a:xfrm>
            <a:off x="4466252" y="2927095"/>
            <a:ext cx="27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POSITIVO (si mutazione)</a:t>
            </a:r>
          </a:p>
        </p:txBody>
      </p:sp>
      <p:sp>
        <p:nvSpPr>
          <p:cNvPr id="1075" name="CasellaDiTesto 1074">
            <a:extLst>
              <a:ext uri="{FF2B5EF4-FFF2-40B4-BE49-F238E27FC236}">
                <a16:creationId xmlns:a16="http://schemas.microsoft.com/office/drawing/2014/main" id="{FE0A6614-4ED2-1D8E-E8F0-D418F4FBDFBE}"/>
              </a:ext>
            </a:extLst>
          </p:cNvPr>
          <p:cNvSpPr txBox="1"/>
          <p:nvPr/>
        </p:nvSpPr>
        <p:spPr>
          <a:xfrm>
            <a:off x="457200" y="300251"/>
            <a:ext cx="516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C00000"/>
                </a:solidFill>
              </a:rPr>
              <a:t>JAK2</a:t>
            </a:r>
            <a:r>
              <a:rPr lang="it-IT" dirty="0">
                <a:solidFill>
                  <a:srgbClr val="C00000"/>
                </a:solidFill>
              </a:rPr>
              <a:t>: p.V617F  </a:t>
            </a:r>
            <a:r>
              <a:rPr lang="it-IT" dirty="0">
                <a:solidFill>
                  <a:srgbClr val="C00000"/>
                </a:solidFill>
                <a:sym typeface="Wingdings" panose="05000000000000000000" pitchFamily="2" charset="2"/>
              </a:rPr>
              <a:t> Droplet  Digital PCR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076" name="Freccia a destra 1075">
            <a:extLst>
              <a:ext uri="{FF2B5EF4-FFF2-40B4-BE49-F238E27FC236}">
                <a16:creationId xmlns:a16="http://schemas.microsoft.com/office/drawing/2014/main" id="{3B1553EE-20E9-FC7F-AF2D-CDE7770E403A}"/>
              </a:ext>
            </a:extLst>
          </p:cNvPr>
          <p:cNvSpPr/>
          <p:nvPr/>
        </p:nvSpPr>
        <p:spPr>
          <a:xfrm>
            <a:off x="7029986" y="3064247"/>
            <a:ext cx="810330" cy="1114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7" name="CasellaDiTesto 1076">
            <a:extLst>
              <a:ext uri="{FF2B5EF4-FFF2-40B4-BE49-F238E27FC236}">
                <a16:creationId xmlns:a16="http://schemas.microsoft.com/office/drawing/2014/main" id="{263F0D1C-23CA-4C30-1670-2EC12E251303}"/>
              </a:ext>
            </a:extLst>
          </p:cNvPr>
          <p:cNvSpPr txBox="1"/>
          <p:nvPr/>
        </p:nvSpPr>
        <p:spPr>
          <a:xfrm>
            <a:off x="7840316" y="2928685"/>
            <a:ext cx="449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% cellule mutate rispetto alle cellule totali</a:t>
            </a:r>
          </a:p>
        </p:txBody>
      </p:sp>
      <p:sp>
        <p:nvSpPr>
          <p:cNvPr id="1079" name="CasellaDiTesto 1078">
            <a:extLst>
              <a:ext uri="{FF2B5EF4-FFF2-40B4-BE49-F238E27FC236}">
                <a16:creationId xmlns:a16="http://schemas.microsoft.com/office/drawing/2014/main" id="{3B50C42E-08B8-320E-F95C-61132195D5AB}"/>
              </a:ext>
            </a:extLst>
          </p:cNvPr>
          <p:cNvSpPr txBox="1"/>
          <p:nvPr/>
        </p:nvSpPr>
        <p:spPr>
          <a:xfrm>
            <a:off x="1616109" y="863804"/>
            <a:ext cx="1538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Campione 1</a:t>
            </a:r>
          </a:p>
        </p:txBody>
      </p:sp>
      <p:sp>
        <p:nvSpPr>
          <p:cNvPr id="1080" name="CasellaDiTesto 1079">
            <a:extLst>
              <a:ext uri="{FF2B5EF4-FFF2-40B4-BE49-F238E27FC236}">
                <a16:creationId xmlns:a16="http://schemas.microsoft.com/office/drawing/2014/main" id="{A269B5D8-DC8B-917A-4308-14962DF14276}"/>
              </a:ext>
            </a:extLst>
          </p:cNvPr>
          <p:cNvSpPr txBox="1"/>
          <p:nvPr/>
        </p:nvSpPr>
        <p:spPr>
          <a:xfrm>
            <a:off x="5075467" y="863804"/>
            <a:ext cx="1538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Campione 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43B6C40-A2A1-E4A8-34E2-525A40F6E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530" y="1117945"/>
            <a:ext cx="1237595" cy="19325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97B552-DCBE-6DF8-DDBD-DAB8467EDCD6}"/>
              </a:ext>
            </a:extLst>
          </p:cNvPr>
          <p:cNvSpPr txBox="1"/>
          <p:nvPr/>
        </p:nvSpPr>
        <p:spPr>
          <a:xfrm>
            <a:off x="970770" y="4960568"/>
            <a:ext cx="27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DUBBIO (che significa??)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FB24852-54B2-BB5C-D2DB-EFD1ED084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96" y="3889314"/>
            <a:ext cx="5486400" cy="2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F6C2F1F-6396-5841-F135-534F916202BC}"/>
              </a:ext>
            </a:extLst>
          </p:cNvPr>
          <p:cNvSpPr txBox="1"/>
          <p:nvPr/>
        </p:nvSpPr>
        <p:spPr>
          <a:xfrm>
            <a:off x="8979189" y="4960568"/>
            <a:ext cx="2350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% cellule mutate &lt; 1%</a:t>
            </a:r>
          </a:p>
        </p:txBody>
      </p:sp>
      <p:pic>
        <p:nvPicPr>
          <p:cNvPr id="2050" name="Picture 2" descr="QX600 Droplet Digital PCR System | SelectScience">
            <a:extLst>
              <a:ext uri="{FF2B5EF4-FFF2-40B4-BE49-F238E27FC236}">
                <a16:creationId xmlns:a16="http://schemas.microsoft.com/office/drawing/2014/main" id="{38AAB987-8819-38D9-5BC2-65E8D37E6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9" t="41351" r="2411" b="40329"/>
          <a:stretch/>
        </p:blipFill>
        <p:spPr bwMode="auto">
          <a:xfrm>
            <a:off x="9684258" y="185814"/>
            <a:ext cx="2218318" cy="5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C569BBD-6857-2511-0DE5-52F69AB89904}"/>
              </a:ext>
            </a:extLst>
          </p:cNvPr>
          <p:cNvSpPr txBox="1">
            <a:spLocks/>
          </p:cNvSpPr>
          <p:nvPr/>
        </p:nvSpPr>
        <p:spPr>
          <a:xfrm>
            <a:off x="3021" y="6531338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284265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algn="l">
          <a:defRPr dirty="0" smtClean="0">
            <a:solidFill>
              <a:schemeClr val="bg1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670</Words>
  <Application>Microsoft Office PowerPoint</Application>
  <PresentationFormat>Widescreen</PresentationFormat>
  <Paragraphs>165</Paragraphs>
  <Slides>16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Calisto MT</vt:lpstr>
      <vt:lpstr>Cambria</vt:lpstr>
      <vt:lpstr>Dreaming Outloud Script Pro</vt:lpstr>
      <vt:lpstr>Lucida Calligraphy</vt:lpstr>
      <vt:lpstr>Times New Roman</vt:lpstr>
      <vt:lpstr>Wingdings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fa il biologo/biotecnologo all’interno di un laboratorio come il CRIMM?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Giada</dc:creator>
  <cp:lastModifiedBy>Utente</cp:lastModifiedBy>
  <cp:revision>34</cp:revision>
  <dcterms:created xsi:type="dcterms:W3CDTF">2025-05-09T14:02:25Z</dcterms:created>
  <dcterms:modified xsi:type="dcterms:W3CDTF">2025-05-16T08:39:33Z</dcterms:modified>
</cp:coreProperties>
</file>